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67"/>
  </p:notesMasterIdLst>
  <p:sldIdLst>
    <p:sldId id="256" r:id="rId5"/>
    <p:sldId id="257" r:id="rId6"/>
    <p:sldId id="258" r:id="rId7"/>
    <p:sldId id="276" r:id="rId8"/>
    <p:sldId id="325" r:id="rId9"/>
    <p:sldId id="278" r:id="rId10"/>
    <p:sldId id="301" r:id="rId11"/>
    <p:sldId id="283" r:id="rId12"/>
    <p:sldId id="322" r:id="rId13"/>
    <p:sldId id="326" r:id="rId14"/>
    <p:sldId id="305" r:id="rId15"/>
    <p:sldId id="315" r:id="rId16"/>
    <p:sldId id="310" r:id="rId17"/>
    <p:sldId id="309" r:id="rId18"/>
    <p:sldId id="316" r:id="rId19"/>
    <p:sldId id="317" r:id="rId20"/>
    <p:sldId id="318" r:id="rId21"/>
    <p:sldId id="327" r:id="rId22"/>
    <p:sldId id="297" r:id="rId23"/>
    <p:sldId id="298" r:id="rId24"/>
    <p:sldId id="300" r:id="rId25"/>
    <p:sldId id="267" r:id="rId26"/>
    <p:sldId id="275" r:id="rId27"/>
    <p:sldId id="265" r:id="rId28"/>
    <p:sldId id="266" r:id="rId29"/>
    <p:sldId id="260" r:id="rId30"/>
    <p:sldId id="277" r:id="rId31"/>
    <p:sldId id="321" r:id="rId32"/>
    <p:sldId id="279" r:id="rId33"/>
    <p:sldId id="285" r:id="rId34"/>
    <p:sldId id="306" r:id="rId35"/>
    <p:sldId id="282" r:id="rId36"/>
    <p:sldId id="284" r:id="rId37"/>
    <p:sldId id="290" r:id="rId38"/>
    <p:sldId id="293" r:id="rId39"/>
    <p:sldId id="291" r:id="rId40"/>
    <p:sldId id="289" r:id="rId41"/>
    <p:sldId id="288" r:id="rId42"/>
    <p:sldId id="287" r:id="rId43"/>
    <p:sldId id="286" r:id="rId44"/>
    <p:sldId id="307" r:id="rId45"/>
    <p:sldId id="302" r:id="rId46"/>
    <p:sldId id="292" r:id="rId47"/>
    <p:sldId id="308" r:id="rId48"/>
    <p:sldId id="294" r:id="rId49"/>
    <p:sldId id="303" r:id="rId50"/>
    <p:sldId id="304" r:id="rId51"/>
    <p:sldId id="312" r:id="rId52"/>
    <p:sldId id="311" r:id="rId53"/>
    <p:sldId id="295" r:id="rId54"/>
    <p:sldId id="296" r:id="rId55"/>
    <p:sldId id="314" r:id="rId56"/>
    <p:sldId id="323" r:id="rId57"/>
    <p:sldId id="313" r:id="rId58"/>
    <p:sldId id="324" r:id="rId59"/>
    <p:sldId id="320" r:id="rId60"/>
    <p:sldId id="319" r:id="rId61"/>
    <p:sldId id="299" r:id="rId62"/>
    <p:sldId id="271" r:id="rId63"/>
    <p:sldId id="261" r:id="rId64"/>
    <p:sldId id="270" r:id="rId65"/>
    <p:sldId id="259" r:id="rId6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593A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248" autoAdjust="0"/>
  </p:normalViewPr>
  <p:slideViewPr>
    <p:cSldViewPr snapToGrid="0">
      <p:cViewPr varScale="1">
        <p:scale>
          <a:sx n="100" d="100"/>
          <a:sy n="100" d="100"/>
        </p:scale>
        <p:origin x="912" y="96"/>
      </p:cViewPr>
      <p:guideLst/>
    </p:cSldViewPr>
  </p:slideViewPr>
  <p:notesTextViewPr>
    <p:cViewPr>
      <p:scale>
        <a:sx n="1" d="1"/>
        <a:sy n="1" d="1"/>
      </p:scale>
      <p:origin x="0" y="0"/>
    </p:cViewPr>
  </p:notesTextViewPr>
  <p:sorterViewPr>
    <p:cViewPr>
      <p:scale>
        <a:sx n="126" d="100"/>
        <a:sy n="12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A24E01-5535-46B9-A9A1-A9A07E639A88}" type="doc">
      <dgm:prSet loTypeId="urn:microsoft.com/office/officeart/2017/3/layout/DropPinTimeline" loCatId="timeline" qsTypeId="urn:microsoft.com/office/officeart/2005/8/quickstyle/simple1" qsCatId="simple" csTypeId="urn:microsoft.com/office/officeart/2005/8/colors/accent2_5" csCatId="accent2" phldr="1"/>
      <dgm:spPr/>
      <dgm:t>
        <a:bodyPr/>
        <a:lstStyle/>
        <a:p>
          <a:endParaRPr lang="en-US"/>
        </a:p>
      </dgm:t>
    </dgm:pt>
    <dgm:pt modelId="{DF1ABFB3-B399-406F-91BD-DCDF9A38526B}">
      <dgm:prSet phldrT="[Text]" phldr="0"/>
      <dgm:spPr/>
      <dgm:t>
        <a:bodyPr/>
        <a:lstStyle/>
        <a:p>
          <a:r>
            <a:rPr lang="en-US" b="0" dirty="0">
              <a:solidFill>
                <a:schemeClr val="bg1"/>
              </a:solidFill>
              <a:latin typeface="Tenorite" pitchFamily="2" charset="0"/>
            </a:rPr>
            <a:t>Deploy strategic networks with compelling e-business needs</a:t>
          </a:r>
          <a:endParaRPr lang="en-US" b="1" dirty="0">
            <a:solidFill>
              <a:schemeClr val="bg1"/>
            </a:solidFill>
            <a:latin typeface="Tenorite" pitchFamily="2" charset="0"/>
          </a:endParaRPr>
        </a:p>
      </dgm:t>
    </dgm:pt>
    <dgm:pt modelId="{78CB0E27-958C-4066-A189-8B36505E8204}" type="parTrans" cxnId="{15319551-A9EA-462E-845B-E5251E84291F}">
      <dgm:prSet/>
      <dgm:spPr/>
      <dgm:t>
        <a:bodyPr/>
        <a:lstStyle/>
        <a:p>
          <a:endParaRPr lang="en-US">
            <a:solidFill>
              <a:schemeClr val="bg1"/>
            </a:solidFill>
          </a:endParaRPr>
        </a:p>
      </dgm:t>
    </dgm:pt>
    <dgm:pt modelId="{70E4A1D3-514E-4327-991D-5CC9C6B41885}" type="sibTrans" cxnId="{15319551-A9EA-462E-845B-E5251E84291F}">
      <dgm:prSet/>
      <dgm:spPr/>
      <dgm:t>
        <a:bodyPr/>
        <a:lstStyle/>
        <a:p>
          <a:endParaRPr lang="en-US">
            <a:solidFill>
              <a:schemeClr val="bg1"/>
            </a:solidFill>
          </a:endParaRPr>
        </a:p>
      </dgm:t>
    </dgm:pt>
    <dgm:pt modelId="{58FF46FB-368D-4E9C-A650-0513B8879DA8}">
      <dgm:prSet phldr="0"/>
      <dgm:spPr/>
      <dgm:t>
        <a:bodyPr/>
        <a:lstStyle/>
        <a:p>
          <a:pPr>
            <a:defRPr b="1"/>
          </a:pPr>
          <a:r>
            <a:rPr lang="en-US" b="1" dirty="0">
              <a:solidFill>
                <a:schemeClr val="bg1"/>
              </a:solidFill>
              <a:latin typeface="Tenorite" pitchFamily="2" charset="0"/>
            </a:rPr>
            <a:t>Sep 20XX</a:t>
          </a:r>
        </a:p>
      </dgm:t>
    </dgm:pt>
    <dgm:pt modelId="{11DFA284-5E99-474D-BF05-364A45269DC7}" type="parTrans" cxnId="{C5645B39-CB65-4A0A-B369-E455C3B827C3}">
      <dgm:prSet/>
      <dgm:spPr/>
      <dgm:t>
        <a:bodyPr/>
        <a:lstStyle/>
        <a:p>
          <a:endParaRPr lang="en-US">
            <a:solidFill>
              <a:schemeClr val="bg1"/>
            </a:solidFill>
          </a:endParaRPr>
        </a:p>
      </dgm:t>
    </dgm:pt>
    <dgm:pt modelId="{CFA40740-0682-470C-AD5A-CFF53CD12BD2}" type="sibTrans" cxnId="{C5645B39-CB65-4A0A-B369-E455C3B827C3}">
      <dgm:prSet/>
      <dgm:spPr/>
      <dgm:t>
        <a:bodyPr/>
        <a:lstStyle/>
        <a:p>
          <a:endParaRPr lang="en-US">
            <a:solidFill>
              <a:schemeClr val="bg1"/>
            </a:solidFill>
          </a:endParaRPr>
        </a:p>
      </dgm:t>
    </dgm:pt>
    <dgm:pt modelId="{9A875394-CA1E-4432-AEEB-9054FCFF5E0E}">
      <dgm:prSet phldr="0"/>
      <dgm:spPr/>
      <dgm:t>
        <a:bodyPr/>
        <a:lstStyle/>
        <a:p>
          <a:r>
            <a:rPr lang="en-US" b="0" dirty="0">
              <a:solidFill>
                <a:schemeClr val="bg1"/>
              </a:solidFill>
              <a:latin typeface="Tenorite" pitchFamily="2" charset="0"/>
            </a:rPr>
            <a:t>Synergize scalable</a:t>
          </a:r>
          <a:br>
            <a:rPr lang="en-US" b="0" dirty="0">
              <a:solidFill>
                <a:schemeClr val="bg1"/>
              </a:solidFill>
              <a:latin typeface="Tenorite" pitchFamily="2" charset="0"/>
            </a:rPr>
          </a:br>
          <a:r>
            <a:rPr lang="en-US" b="0" dirty="0">
              <a:solidFill>
                <a:schemeClr val="bg1"/>
              </a:solidFill>
              <a:latin typeface="Tenorite" pitchFamily="2" charset="0"/>
            </a:rPr>
            <a:t>e-commerce</a:t>
          </a:r>
        </a:p>
      </dgm:t>
    </dgm:pt>
    <dgm:pt modelId="{FCC92BDD-6EA3-421D-9DA8-7D3A12D003B6}" type="parTrans" cxnId="{B659504B-18E4-4D89-A17C-34ABB280AE52}">
      <dgm:prSet/>
      <dgm:spPr/>
      <dgm:t>
        <a:bodyPr/>
        <a:lstStyle/>
        <a:p>
          <a:endParaRPr lang="en-US">
            <a:solidFill>
              <a:schemeClr val="bg1"/>
            </a:solidFill>
          </a:endParaRPr>
        </a:p>
      </dgm:t>
    </dgm:pt>
    <dgm:pt modelId="{0314452B-82A0-42F4-9551-DF00CFFC3580}" type="sibTrans" cxnId="{B659504B-18E4-4D89-A17C-34ABB280AE52}">
      <dgm:prSet/>
      <dgm:spPr/>
      <dgm:t>
        <a:bodyPr/>
        <a:lstStyle/>
        <a:p>
          <a:endParaRPr lang="en-US">
            <a:solidFill>
              <a:schemeClr val="bg1"/>
            </a:solidFill>
          </a:endParaRPr>
        </a:p>
      </dgm:t>
    </dgm:pt>
    <dgm:pt modelId="{D05E1923-5021-40F7-B4EF-E582E23A699D}">
      <dgm:prSet phldr="0"/>
      <dgm:spPr/>
      <dgm:t>
        <a:bodyPr/>
        <a:lstStyle/>
        <a:p>
          <a:pPr>
            <a:defRPr b="1"/>
          </a:pPr>
          <a:r>
            <a:rPr lang="en-US" b="1" dirty="0">
              <a:solidFill>
                <a:schemeClr val="bg1"/>
              </a:solidFill>
              <a:latin typeface="Tenorite" pitchFamily="2" charset="0"/>
            </a:rPr>
            <a:t>Nov 20XX</a:t>
          </a:r>
        </a:p>
      </dgm:t>
    </dgm:pt>
    <dgm:pt modelId="{FD6C5CD2-9CED-4BE6-89CD-A5A5CCE63B3E}" type="parTrans" cxnId="{72C4D6D9-419A-42C1-A76D-84599F65BB08}">
      <dgm:prSet/>
      <dgm:spPr/>
      <dgm:t>
        <a:bodyPr/>
        <a:lstStyle/>
        <a:p>
          <a:endParaRPr lang="en-US">
            <a:solidFill>
              <a:schemeClr val="bg1"/>
            </a:solidFill>
          </a:endParaRPr>
        </a:p>
      </dgm:t>
    </dgm:pt>
    <dgm:pt modelId="{F020958C-EF86-4274-85F9-318F2792F7B6}" type="sibTrans" cxnId="{72C4D6D9-419A-42C1-A76D-84599F65BB08}">
      <dgm:prSet/>
      <dgm:spPr/>
      <dgm:t>
        <a:bodyPr/>
        <a:lstStyle/>
        <a:p>
          <a:endParaRPr lang="en-US">
            <a:solidFill>
              <a:schemeClr val="bg1"/>
            </a:solidFill>
          </a:endParaRPr>
        </a:p>
      </dgm:t>
    </dgm:pt>
    <dgm:pt modelId="{579089A8-5362-4BA4-9163-D19228C1808F}">
      <dgm:prSet phldr="0"/>
      <dgm:spPr/>
      <dgm:t>
        <a:bodyPr/>
        <a:lstStyle/>
        <a:p>
          <a:r>
            <a:rPr lang="en-US" b="0" dirty="0">
              <a:solidFill>
                <a:schemeClr val="bg1"/>
              </a:solidFill>
              <a:latin typeface="Tenorite" pitchFamily="2" charset="0"/>
            </a:rPr>
            <a:t>Disseminate standardized metrics</a:t>
          </a:r>
        </a:p>
      </dgm:t>
    </dgm:pt>
    <dgm:pt modelId="{FB2DEB6E-B29F-4E51-960A-23ECC62EBF38}" type="parTrans" cxnId="{4876CF51-F110-4E25-8FD4-08D25B4B0AB8}">
      <dgm:prSet/>
      <dgm:spPr/>
      <dgm:t>
        <a:bodyPr/>
        <a:lstStyle/>
        <a:p>
          <a:endParaRPr lang="en-US">
            <a:solidFill>
              <a:schemeClr val="bg1"/>
            </a:solidFill>
          </a:endParaRPr>
        </a:p>
      </dgm:t>
    </dgm:pt>
    <dgm:pt modelId="{1C5328B1-AC18-4CF7-A034-BB0592F4A2A1}" type="sibTrans" cxnId="{4876CF51-F110-4E25-8FD4-08D25B4B0AB8}">
      <dgm:prSet/>
      <dgm:spPr/>
      <dgm:t>
        <a:bodyPr/>
        <a:lstStyle/>
        <a:p>
          <a:endParaRPr lang="en-US">
            <a:solidFill>
              <a:schemeClr val="bg1"/>
            </a:solidFill>
          </a:endParaRPr>
        </a:p>
      </dgm:t>
    </dgm:pt>
    <dgm:pt modelId="{FA8F44BD-C8C7-462C-9756-1EC498E86842}">
      <dgm:prSet phldr="0"/>
      <dgm:spPr/>
      <dgm:t>
        <a:bodyPr/>
        <a:lstStyle/>
        <a:p>
          <a:pPr algn="l">
            <a:defRPr b="1"/>
          </a:pPr>
          <a:r>
            <a:rPr lang="en-US" b="1" dirty="0">
              <a:solidFill>
                <a:schemeClr val="bg1"/>
              </a:solidFill>
              <a:latin typeface="Tenorite" pitchFamily="2" charset="0"/>
            </a:rPr>
            <a:t>Jan 20XX</a:t>
          </a:r>
        </a:p>
      </dgm:t>
    </dgm:pt>
    <dgm:pt modelId="{F47063EE-4B58-4EDE-A4F2-A4BD81B82F21}" type="parTrans" cxnId="{0D51BD2E-4619-469B-B233-EBAC3D4D0BA6}">
      <dgm:prSet/>
      <dgm:spPr/>
      <dgm:t>
        <a:bodyPr/>
        <a:lstStyle/>
        <a:p>
          <a:endParaRPr lang="en-US">
            <a:solidFill>
              <a:schemeClr val="bg1"/>
            </a:solidFill>
          </a:endParaRPr>
        </a:p>
      </dgm:t>
    </dgm:pt>
    <dgm:pt modelId="{8C8A9736-03DA-4B1C-A590-10B4AD89452B}" type="sibTrans" cxnId="{0D51BD2E-4619-469B-B233-EBAC3D4D0BA6}">
      <dgm:prSet/>
      <dgm:spPr/>
      <dgm:t>
        <a:bodyPr/>
        <a:lstStyle/>
        <a:p>
          <a:endParaRPr lang="en-US">
            <a:solidFill>
              <a:schemeClr val="bg1"/>
            </a:solidFill>
          </a:endParaRPr>
        </a:p>
      </dgm:t>
    </dgm:pt>
    <dgm:pt modelId="{EFEB4D61-3A9C-4140-977F-3C3F5C9EE9D1}">
      <dgm:prSet phldr="0"/>
      <dgm:spPr/>
      <dgm:t>
        <a:bodyPr/>
        <a:lstStyle/>
        <a:p>
          <a:r>
            <a:rPr lang="en-US" b="0" dirty="0">
              <a:solidFill>
                <a:schemeClr val="bg1"/>
              </a:solidFill>
              <a:latin typeface="Tenorite" pitchFamily="2" charset="0"/>
            </a:rPr>
            <a:t>Coordinate e-business applications</a:t>
          </a:r>
        </a:p>
      </dgm:t>
    </dgm:pt>
    <dgm:pt modelId="{57D352E4-0431-4F68-B8F1-61BFA34799AA}" type="parTrans" cxnId="{1B32EF2C-9DB5-4504-A9DA-B4956CC00208}">
      <dgm:prSet/>
      <dgm:spPr/>
      <dgm:t>
        <a:bodyPr/>
        <a:lstStyle/>
        <a:p>
          <a:endParaRPr lang="en-US">
            <a:solidFill>
              <a:schemeClr val="bg1"/>
            </a:solidFill>
          </a:endParaRPr>
        </a:p>
      </dgm:t>
    </dgm:pt>
    <dgm:pt modelId="{0ECC32B6-1E7C-4AA4-9DBF-D69B7C5E64A9}" type="sibTrans" cxnId="{1B32EF2C-9DB5-4504-A9DA-B4956CC00208}">
      <dgm:prSet/>
      <dgm:spPr/>
      <dgm:t>
        <a:bodyPr/>
        <a:lstStyle/>
        <a:p>
          <a:endParaRPr lang="en-US">
            <a:solidFill>
              <a:schemeClr val="bg1"/>
            </a:solidFill>
          </a:endParaRPr>
        </a:p>
      </dgm:t>
    </dgm:pt>
    <dgm:pt modelId="{8BAB5E6F-A65E-41DB-A296-0818B0E49F7C}">
      <dgm:prSet phldr="0"/>
      <dgm:spPr/>
      <dgm:t>
        <a:bodyPr/>
        <a:lstStyle/>
        <a:p>
          <a:pPr>
            <a:defRPr b="1"/>
          </a:pPr>
          <a:r>
            <a:rPr lang="en-US" b="1" dirty="0">
              <a:solidFill>
                <a:schemeClr val="bg1"/>
              </a:solidFill>
              <a:latin typeface="Tenorite" pitchFamily="2" charset="0"/>
            </a:rPr>
            <a:t>March 20XX</a:t>
          </a:r>
        </a:p>
      </dgm:t>
    </dgm:pt>
    <dgm:pt modelId="{886842C6-3EFC-4BE7-B417-415595758830}" type="parTrans" cxnId="{66B49C6C-FAFD-47B4-BF22-05A295C23D4E}">
      <dgm:prSet/>
      <dgm:spPr/>
      <dgm:t>
        <a:bodyPr/>
        <a:lstStyle/>
        <a:p>
          <a:endParaRPr lang="en-US">
            <a:solidFill>
              <a:schemeClr val="bg1"/>
            </a:solidFill>
          </a:endParaRPr>
        </a:p>
      </dgm:t>
    </dgm:pt>
    <dgm:pt modelId="{B407F4C3-8FC9-4E91-A0EC-6B33713CC9A5}" type="sibTrans" cxnId="{66B49C6C-FAFD-47B4-BF22-05A295C23D4E}">
      <dgm:prSet/>
      <dgm:spPr/>
      <dgm:t>
        <a:bodyPr/>
        <a:lstStyle/>
        <a:p>
          <a:endParaRPr lang="en-US">
            <a:solidFill>
              <a:schemeClr val="bg1"/>
            </a:solidFill>
          </a:endParaRPr>
        </a:p>
      </dgm:t>
    </dgm:pt>
    <dgm:pt modelId="{332BC85C-1CF3-4F8F-ACB7-5B6D53744AE1}">
      <dgm:prSet phldr="0"/>
      <dgm:spPr/>
      <dgm:t>
        <a:bodyPr/>
        <a:lstStyle/>
        <a:p>
          <a:r>
            <a:rPr lang="en-US" b="0" dirty="0">
              <a:solidFill>
                <a:schemeClr val="bg1"/>
              </a:solidFill>
              <a:latin typeface="Tenorite" pitchFamily="2" charset="0"/>
            </a:rPr>
            <a:t>Foster holistically superior methodologies</a:t>
          </a:r>
        </a:p>
      </dgm:t>
    </dgm:pt>
    <dgm:pt modelId="{99F218FD-90FE-450E-A368-B3E3677E74E8}" type="parTrans" cxnId="{2617C475-F537-46A6-ADE1-4EB764853601}">
      <dgm:prSet/>
      <dgm:spPr/>
      <dgm:t>
        <a:bodyPr/>
        <a:lstStyle/>
        <a:p>
          <a:endParaRPr lang="en-US">
            <a:solidFill>
              <a:schemeClr val="bg1"/>
            </a:solidFill>
          </a:endParaRPr>
        </a:p>
      </dgm:t>
    </dgm:pt>
    <dgm:pt modelId="{8D1CC686-B05C-4470-A959-236CC9C8BB70}" type="sibTrans" cxnId="{2617C475-F537-46A6-ADE1-4EB764853601}">
      <dgm:prSet/>
      <dgm:spPr/>
      <dgm:t>
        <a:bodyPr/>
        <a:lstStyle/>
        <a:p>
          <a:endParaRPr lang="en-US">
            <a:solidFill>
              <a:schemeClr val="bg1"/>
            </a:solidFill>
          </a:endParaRPr>
        </a:p>
      </dgm:t>
    </dgm:pt>
    <dgm:pt modelId="{8B9AF88A-E1F7-4D3A-905F-87228D6A8655}">
      <dgm:prSet phldr="0"/>
      <dgm:spPr/>
      <dgm:t>
        <a:bodyPr/>
        <a:lstStyle/>
        <a:p>
          <a:pPr>
            <a:defRPr b="1"/>
          </a:pPr>
          <a:r>
            <a:rPr lang="en-US" b="1" dirty="0">
              <a:solidFill>
                <a:schemeClr val="bg1"/>
              </a:solidFill>
              <a:latin typeface="Tenorite" pitchFamily="2" charset="0"/>
            </a:rPr>
            <a:t>May 20XX</a:t>
          </a:r>
        </a:p>
      </dgm:t>
    </dgm:pt>
    <dgm:pt modelId="{933A8FED-7B84-4ED0-B6AA-2EE26A89B8EA}" type="parTrans" cxnId="{E1474FF3-8E3C-4B30-985C-CE88BA0FE324}">
      <dgm:prSet/>
      <dgm:spPr/>
      <dgm:t>
        <a:bodyPr/>
        <a:lstStyle/>
        <a:p>
          <a:endParaRPr lang="en-US">
            <a:solidFill>
              <a:schemeClr val="bg1"/>
            </a:solidFill>
          </a:endParaRPr>
        </a:p>
      </dgm:t>
    </dgm:pt>
    <dgm:pt modelId="{F11DD6EC-352C-4A0E-84AA-FEBE2F06BCF9}" type="sibTrans" cxnId="{E1474FF3-8E3C-4B30-985C-CE88BA0FE324}">
      <dgm:prSet/>
      <dgm:spPr/>
      <dgm:t>
        <a:bodyPr/>
        <a:lstStyle/>
        <a:p>
          <a:endParaRPr lang="en-US">
            <a:solidFill>
              <a:schemeClr val="bg1"/>
            </a:solidFill>
          </a:endParaRPr>
        </a:p>
      </dgm:t>
    </dgm:pt>
    <dgm:pt modelId="{6E9F3C9B-13CA-43A8-8836-0B2B41D07DEF}" type="pres">
      <dgm:prSet presAssocID="{05A24E01-5535-46B9-A9A1-A9A07E639A88}" presName="root" presStyleCnt="0">
        <dgm:presLayoutVars>
          <dgm:chMax/>
          <dgm:chPref/>
          <dgm:animLvl val="lvl"/>
        </dgm:presLayoutVars>
      </dgm:prSet>
      <dgm:spPr/>
    </dgm:pt>
    <dgm:pt modelId="{E8AACCBB-6709-4071-B389-3BB226B3A586}" type="pres">
      <dgm:prSet presAssocID="{05A24E01-5535-46B9-A9A1-A9A07E639A88}" presName="divider" presStyleLbl="fgAcc1" presStyleIdx="0" presStyleCnt="6"/>
      <dgm:spPr>
        <a:solidFill>
          <a:schemeClr val="lt1">
            <a:alpha val="90000"/>
            <a:hueOff val="0"/>
            <a:satOff val="0"/>
            <a:lumOff val="0"/>
            <a:alphaOff val="0"/>
          </a:schemeClr>
        </a:solidFill>
        <a:ln w="19050" cap="flat" cmpd="sng" algn="ctr">
          <a:solidFill>
            <a:schemeClr val="accent2">
              <a:alpha val="90000"/>
              <a:hueOff val="0"/>
              <a:satOff val="0"/>
              <a:lumOff val="0"/>
              <a:alphaOff val="0"/>
            </a:schemeClr>
          </a:solidFill>
          <a:prstDash val="solid"/>
          <a:miter lim="800000"/>
          <a:tailEnd type="triangle" w="lg" len="lg"/>
        </a:ln>
        <a:effectLst/>
      </dgm:spPr>
    </dgm:pt>
    <dgm:pt modelId="{E6F74CED-5217-4282-85F1-1C12DC84731C}" type="pres">
      <dgm:prSet presAssocID="{05A24E01-5535-46B9-A9A1-A9A07E639A88}" presName="nodes" presStyleCnt="0">
        <dgm:presLayoutVars>
          <dgm:chMax/>
          <dgm:chPref/>
          <dgm:animLvl val="lvl"/>
        </dgm:presLayoutVars>
      </dgm:prSet>
      <dgm:spPr/>
    </dgm:pt>
    <dgm:pt modelId="{AC377099-4DAE-451C-ADE9-98036E2679B5}" type="pres">
      <dgm:prSet presAssocID="{58FF46FB-368D-4E9C-A650-0513B8879DA8}" presName="composite" presStyleCnt="0"/>
      <dgm:spPr/>
    </dgm:pt>
    <dgm:pt modelId="{B6C94ECD-6415-4250-B4AD-F67BF5BECFB8}" type="pres">
      <dgm:prSet presAssocID="{58FF46FB-368D-4E9C-A650-0513B8879DA8}" presName="ConnectorPoint" presStyleLbl="lnNode1" presStyleIdx="0" presStyleCnt="5"/>
      <dgm:spPr>
        <a:solidFill>
          <a:schemeClr val="accent2">
            <a:shade val="90000"/>
            <a:hueOff val="0"/>
            <a:satOff val="0"/>
            <a:lumOff val="0"/>
            <a:alphaOff val="0"/>
          </a:schemeClr>
        </a:solidFill>
        <a:ln w="6350" cap="flat" cmpd="sng" algn="ctr">
          <a:noFill/>
          <a:prstDash val="solid"/>
          <a:miter lim="800000"/>
        </a:ln>
        <a:effectLst/>
      </dgm:spPr>
    </dgm:pt>
    <dgm:pt modelId="{0E99BB09-1B86-4308-A570-3981E6DD3A06}" type="pres">
      <dgm:prSet presAssocID="{58FF46FB-368D-4E9C-A650-0513B8879DA8}" presName="DropPinPlaceHolder" presStyleCnt="0"/>
      <dgm:spPr/>
    </dgm:pt>
    <dgm:pt modelId="{0ED6E8D6-BD44-4400-BC14-1BC75CB979A3}" type="pres">
      <dgm:prSet presAssocID="{58FF46FB-368D-4E9C-A650-0513B8879DA8}" presName="DropPin" presStyleLbl="alignNode1" presStyleIdx="0" presStyleCnt="5"/>
      <dgm:spPr>
        <a:solidFill>
          <a:schemeClr val="accent2"/>
        </a:solidFill>
      </dgm:spPr>
    </dgm:pt>
    <dgm:pt modelId="{5B7FC7CF-F58D-48D5-8BCC-38D6EE87890B}" type="pres">
      <dgm:prSet presAssocID="{58FF46FB-368D-4E9C-A650-0513B8879DA8}" presName="Ellipse" presStyleLbl="fgAcc1" presStyleIdx="1" presStyleCnt="6"/>
      <dgm:spPr>
        <a:solidFill>
          <a:schemeClr val="accent1">
            <a:alpha val="90000"/>
          </a:schemeClr>
        </a:solidFill>
        <a:ln w="12700" cap="flat" cmpd="sng" algn="ctr">
          <a:noFill/>
          <a:prstDash val="solid"/>
          <a:miter lim="800000"/>
        </a:ln>
        <a:effectLst/>
      </dgm:spPr>
    </dgm:pt>
    <dgm:pt modelId="{D2143A46-815A-49BF-9455-C0385022444F}" type="pres">
      <dgm:prSet presAssocID="{58FF46FB-368D-4E9C-A650-0513B8879DA8}" presName="L2TextContainer" presStyleLbl="revTx" presStyleIdx="0" presStyleCnt="10">
        <dgm:presLayoutVars>
          <dgm:bulletEnabled val="1"/>
        </dgm:presLayoutVars>
      </dgm:prSet>
      <dgm:spPr/>
    </dgm:pt>
    <dgm:pt modelId="{8E3FB235-DF38-476B-9A0E-B1E583D50944}" type="pres">
      <dgm:prSet presAssocID="{58FF46FB-368D-4E9C-A650-0513B8879DA8}" presName="L1TextContainer" presStyleLbl="revTx" presStyleIdx="1" presStyleCnt="10" custScaleX="85387">
        <dgm:presLayoutVars>
          <dgm:chMax val="1"/>
          <dgm:chPref val="1"/>
          <dgm:bulletEnabled val="1"/>
        </dgm:presLayoutVars>
      </dgm:prSet>
      <dgm:spPr/>
    </dgm:pt>
    <dgm:pt modelId="{9AA05CE5-209F-4AD9-BE2C-2A69F76DA8F4}" type="pres">
      <dgm:prSet presAssocID="{58FF46FB-368D-4E9C-A650-0513B8879DA8}" presName="ConnectLine" presStyleLbl="sibTrans1D1" presStyleIdx="0" presStyleCnt="5"/>
      <dgm:spPr>
        <a:noFill/>
        <a:ln w="12700" cap="flat" cmpd="sng" algn="ctr">
          <a:solidFill>
            <a:schemeClr val="accent2"/>
          </a:solidFill>
          <a:prstDash val="dash"/>
          <a:miter lim="800000"/>
        </a:ln>
        <a:effectLst/>
      </dgm:spPr>
    </dgm:pt>
    <dgm:pt modelId="{17350C28-DA10-4F3B-9FA2-0FE7C12A4ABE}" type="pres">
      <dgm:prSet presAssocID="{58FF46FB-368D-4E9C-A650-0513B8879DA8}" presName="EmptyPlaceHolder" presStyleCnt="0"/>
      <dgm:spPr/>
    </dgm:pt>
    <dgm:pt modelId="{6DA7B85E-9DC6-4F3B-A2BF-09CDEEDB43BC}" type="pres">
      <dgm:prSet presAssocID="{CFA40740-0682-470C-AD5A-CFF53CD12BD2}" presName="spaceBetweenRectangles" presStyleCnt="0"/>
      <dgm:spPr/>
    </dgm:pt>
    <dgm:pt modelId="{CF519A69-9940-494F-8406-D0D876E3CD26}" type="pres">
      <dgm:prSet presAssocID="{D05E1923-5021-40F7-B4EF-E582E23A699D}" presName="composite" presStyleCnt="0"/>
      <dgm:spPr/>
    </dgm:pt>
    <dgm:pt modelId="{714429FF-AAA3-4358-8C5F-1A7F29AA2B7B}" type="pres">
      <dgm:prSet presAssocID="{D05E1923-5021-40F7-B4EF-E582E23A699D}" presName="ConnectorPoint" presStyleLbl="lnNode1" presStyleIdx="1" presStyleCnt="5"/>
      <dgm:spPr>
        <a:solidFill>
          <a:schemeClr val="accent2"/>
        </a:solidFill>
        <a:ln w="6350" cap="flat" cmpd="sng" algn="ctr">
          <a:noFill/>
          <a:prstDash val="solid"/>
          <a:miter lim="800000"/>
        </a:ln>
        <a:effectLst/>
      </dgm:spPr>
    </dgm:pt>
    <dgm:pt modelId="{AB8B1E8E-162B-4E3E-9E31-BA5CFBD3ED9D}" type="pres">
      <dgm:prSet presAssocID="{D05E1923-5021-40F7-B4EF-E582E23A699D}" presName="DropPinPlaceHolder" presStyleCnt="0"/>
      <dgm:spPr/>
    </dgm:pt>
    <dgm:pt modelId="{358CAA11-0A87-4861-8B4E-913B1EAD1334}" type="pres">
      <dgm:prSet presAssocID="{D05E1923-5021-40F7-B4EF-E582E23A699D}" presName="DropPin" presStyleLbl="alignNode1" presStyleIdx="1" presStyleCnt="5"/>
      <dgm:spPr>
        <a:solidFill>
          <a:schemeClr val="accent2"/>
        </a:solidFill>
      </dgm:spPr>
    </dgm:pt>
    <dgm:pt modelId="{B1A1A837-F261-404B-A808-B2F4154CE8A2}" type="pres">
      <dgm:prSet presAssocID="{D05E1923-5021-40F7-B4EF-E582E23A699D}" presName="Ellipse" presStyleLbl="fgAcc1" presStyleIdx="2" presStyleCnt="6"/>
      <dgm:spPr>
        <a:solidFill>
          <a:schemeClr val="accent1">
            <a:alpha val="90000"/>
          </a:schemeClr>
        </a:solidFill>
        <a:ln w="12700" cap="flat" cmpd="sng" algn="ctr">
          <a:noFill/>
          <a:prstDash val="solid"/>
          <a:miter lim="800000"/>
        </a:ln>
        <a:effectLst/>
      </dgm:spPr>
    </dgm:pt>
    <dgm:pt modelId="{B5F3F650-2E42-488A-AD4F-C4BD47D19A84}" type="pres">
      <dgm:prSet presAssocID="{D05E1923-5021-40F7-B4EF-E582E23A699D}" presName="L2TextContainer" presStyleLbl="revTx" presStyleIdx="2" presStyleCnt="10">
        <dgm:presLayoutVars>
          <dgm:bulletEnabled val="1"/>
        </dgm:presLayoutVars>
      </dgm:prSet>
      <dgm:spPr/>
    </dgm:pt>
    <dgm:pt modelId="{223C5207-4FA2-4A6C-8F43-20BD55767C99}" type="pres">
      <dgm:prSet presAssocID="{D05E1923-5021-40F7-B4EF-E582E23A699D}" presName="L1TextContainer" presStyleLbl="revTx" presStyleIdx="3" presStyleCnt="10" custScaleX="85387">
        <dgm:presLayoutVars>
          <dgm:chMax val="1"/>
          <dgm:chPref val="1"/>
          <dgm:bulletEnabled val="1"/>
        </dgm:presLayoutVars>
      </dgm:prSet>
      <dgm:spPr/>
    </dgm:pt>
    <dgm:pt modelId="{4FE5EB5D-4CEF-4D0D-9394-0534E61844BE}" type="pres">
      <dgm:prSet presAssocID="{D05E1923-5021-40F7-B4EF-E582E23A699D}" presName="ConnectLine" presStyleLbl="sibTrans1D1" presStyleIdx="1" presStyleCnt="5"/>
      <dgm:spPr>
        <a:noFill/>
        <a:ln w="12700" cap="flat" cmpd="sng" algn="ctr">
          <a:solidFill>
            <a:schemeClr val="accent2"/>
          </a:solidFill>
          <a:prstDash val="dash"/>
          <a:miter lim="800000"/>
        </a:ln>
        <a:effectLst/>
      </dgm:spPr>
    </dgm:pt>
    <dgm:pt modelId="{EC869059-0AEC-4D98-8C46-CB603A342C72}" type="pres">
      <dgm:prSet presAssocID="{D05E1923-5021-40F7-B4EF-E582E23A699D}" presName="EmptyPlaceHolder" presStyleCnt="0"/>
      <dgm:spPr/>
    </dgm:pt>
    <dgm:pt modelId="{408BA715-9739-461D-BFDE-88EDAE355E60}" type="pres">
      <dgm:prSet presAssocID="{F020958C-EF86-4274-85F9-318F2792F7B6}" presName="spaceBetweenRectangles" presStyleCnt="0"/>
      <dgm:spPr/>
    </dgm:pt>
    <dgm:pt modelId="{D512C7F9-87A6-4BA9-AFAC-03FF1578D945}" type="pres">
      <dgm:prSet presAssocID="{FA8F44BD-C8C7-462C-9756-1EC498E86842}" presName="composite" presStyleCnt="0"/>
      <dgm:spPr/>
    </dgm:pt>
    <dgm:pt modelId="{152AD014-AFD0-4700-A468-4D562874339A}" type="pres">
      <dgm:prSet presAssocID="{FA8F44BD-C8C7-462C-9756-1EC498E86842}" presName="ConnectorPoint" presStyleLbl="lnNode1" presStyleIdx="2" presStyleCnt="5"/>
      <dgm:spPr>
        <a:solidFill>
          <a:schemeClr val="accent2"/>
        </a:solidFill>
        <a:ln w="6350" cap="flat" cmpd="sng" algn="ctr">
          <a:noFill/>
          <a:prstDash val="solid"/>
          <a:miter lim="800000"/>
        </a:ln>
        <a:effectLst/>
      </dgm:spPr>
    </dgm:pt>
    <dgm:pt modelId="{6CE2C4D8-4380-442D-A6C2-0B468BF3C74C}" type="pres">
      <dgm:prSet presAssocID="{FA8F44BD-C8C7-462C-9756-1EC498E86842}" presName="DropPinPlaceHolder" presStyleCnt="0"/>
      <dgm:spPr/>
    </dgm:pt>
    <dgm:pt modelId="{72C82E90-F103-439C-8371-CFFB0927B9DE}" type="pres">
      <dgm:prSet presAssocID="{FA8F44BD-C8C7-462C-9756-1EC498E86842}" presName="DropPin" presStyleLbl="alignNode1" presStyleIdx="2" presStyleCnt="5"/>
      <dgm:spPr>
        <a:solidFill>
          <a:schemeClr val="accent2"/>
        </a:solidFill>
      </dgm:spPr>
    </dgm:pt>
    <dgm:pt modelId="{5D519322-C1DD-47AE-92C0-13575134BC76}" type="pres">
      <dgm:prSet presAssocID="{FA8F44BD-C8C7-462C-9756-1EC498E86842}" presName="Ellipse" presStyleLbl="fgAcc1" presStyleIdx="3" presStyleCnt="6"/>
      <dgm:spPr>
        <a:solidFill>
          <a:schemeClr val="accent1">
            <a:alpha val="90000"/>
          </a:schemeClr>
        </a:solidFill>
        <a:ln w="12700" cap="flat" cmpd="sng" algn="ctr">
          <a:noFill/>
          <a:prstDash val="solid"/>
          <a:miter lim="800000"/>
        </a:ln>
        <a:effectLst/>
      </dgm:spPr>
    </dgm:pt>
    <dgm:pt modelId="{96DDA0FE-83E2-423C-9F13-58A61EB68487}" type="pres">
      <dgm:prSet presAssocID="{FA8F44BD-C8C7-462C-9756-1EC498E86842}" presName="L2TextContainer" presStyleLbl="revTx" presStyleIdx="4" presStyleCnt="10">
        <dgm:presLayoutVars>
          <dgm:bulletEnabled val="1"/>
        </dgm:presLayoutVars>
      </dgm:prSet>
      <dgm:spPr/>
    </dgm:pt>
    <dgm:pt modelId="{2D6C7916-1130-46A8-833B-A6278CBD2192}" type="pres">
      <dgm:prSet presAssocID="{FA8F44BD-C8C7-462C-9756-1EC498E86842}" presName="L1TextContainer" presStyleLbl="revTx" presStyleIdx="5" presStyleCnt="10" custScaleX="85387" custLinFactNeighborX="0">
        <dgm:presLayoutVars>
          <dgm:chMax val="1"/>
          <dgm:chPref val="1"/>
          <dgm:bulletEnabled val="1"/>
        </dgm:presLayoutVars>
      </dgm:prSet>
      <dgm:spPr/>
    </dgm:pt>
    <dgm:pt modelId="{4D953791-5C2F-4A75-A8F4-6ED7EAB5E015}" type="pres">
      <dgm:prSet presAssocID="{FA8F44BD-C8C7-462C-9756-1EC498E86842}" presName="ConnectLine" presStyleLbl="sibTrans1D1" presStyleIdx="2" presStyleCnt="5"/>
      <dgm:spPr>
        <a:noFill/>
        <a:ln w="12700" cap="flat" cmpd="sng" algn="ctr">
          <a:solidFill>
            <a:schemeClr val="accent2"/>
          </a:solidFill>
          <a:prstDash val="dash"/>
          <a:miter lim="800000"/>
        </a:ln>
        <a:effectLst/>
      </dgm:spPr>
    </dgm:pt>
    <dgm:pt modelId="{22A72E40-4DCC-4F48-AADD-29738FD37A2C}" type="pres">
      <dgm:prSet presAssocID="{FA8F44BD-C8C7-462C-9756-1EC498E86842}" presName="EmptyPlaceHolder" presStyleCnt="0"/>
      <dgm:spPr/>
    </dgm:pt>
    <dgm:pt modelId="{E168BB9F-20D9-474F-9E39-4872B40634C6}" type="pres">
      <dgm:prSet presAssocID="{8C8A9736-03DA-4B1C-A590-10B4AD89452B}" presName="spaceBetweenRectangles" presStyleCnt="0"/>
      <dgm:spPr/>
    </dgm:pt>
    <dgm:pt modelId="{A62622B1-7EF4-49B6-9AC7-B54F0E2A0C74}" type="pres">
      <dgm:prSet presAssocID="{8BAB5E6F-A65E-41DB-A296-0818B0E49F7C}" presName="composite" presStyleCnt="0"/>
      <dgm:spPr/>
    </dgm:pt>
    <dgm:pt modelId="{14282312-87CB-41BB-A02D-C594BBEF33C7}" type="pres">
      <dgm:prSet presAssocID="{8BAB5E6F-A65E-41DB-A296-0818B0E49F7C}" presName="ConnectorPoint" presStyleLbl="lnNode1" presStyleIdx="3" presStyleCnt="5"/>
      <dgm:spPr>
        <a:solidFill>
          <a:schemeClr val="accent2"/>
        </a:solidFill>
        <a:ln w="6350" cap="flat" cmpd="sng" algn="ctr">
          <a:noFill/>
          <a:prstDash val="solid"/>
          <a:miter lim="800000"/>
        </a:ln>
        <a:effectLst/>
      </dgm:spPr>
    </dgm:pt>
    <dgm:pt modelId="{D554C1A5-AF8E-41FC-A779-25BD6B11F91F}" type="pres">
      <dgm:prSet presAssocID="{8BAB5E6F-A65E-41DB-A296-0818B0E49F7C}" presName="DropPinPlaceHolder" presStyleCnt="0"/>
      <dgm:spPr/>
    </dgm:pt>
    <dgm:pt modelId="{17331DD9-74CF-4A3A-86BA-F4B9DBEAB944}" type="pres">
      <dgm:prSet presAssocID="{8BAB5E6F-A65E-41DB-A296-0818B0E49F7C}" presName="DropPin" presStyleLbl="alignNode1" presStyleIdx="3" presStyleCnt="5"/>
      <dgm:spPr>
        <a:solidFill>
          <a:schemeClr val="accent2"/>
        </a:solidFill>
      </dgm:spPr>
    </dgm:pt>
    <dgm:pt modelId="{515AAB83-BD07-4B9E-9A3B-858C0B126F9C}" type="pres">
      <dgm:prSet presAssocID="{8BAB5E6F-A65E-41DB-A296-0818B0E49F7C}" presName="Ellipse" presStyleLbl="fgAcc1" presStyleIdx="4" presStyleCnt="6"/>
      <dgm:spPr>
        <a:solidFill>
          <a:schemeClr val="accent1">
            <a:alpha val="90000"/>
          </a:schemeClr>
        </a:solidFill>
        <a:ln w="12700" cap="flat" cmpd="sng" algn="ctr">
          <a:noFill/>
          <a:prstDash val="solid"/>
          <a:miter lim="800000"/>
        </a:ln>
        <a:effectLst/>
      </dgm:spPr>
    </dgm:pt>
    <dgm:pt modelId="{08CB2D5A-F46A-4E0E-9575-15F31D04AAC6}" type="pres">
      <dgm:prSet presAssocID="{8BAB5E6F-A65E-41DB-A296-0818B0E49F7C}" presName="L2TextContainer" presStyleLbl="revTx" presStyleIdx="6" presStyleCnt="10">
        <dgm:presLayoutVars>
          <dgm:bulletEnabled val="1"/>
        </dgm:presLayoutVars>
      </dgm:prSet>
      <dgm:spPr/>
    </dgm:pt>
    <dgm:pt modelId="{7C1E6B4A-59F7-4018-A403-E1CCAEE78BA1}" type="pres">
      <dgm:prSet presAssocID="{8BAB5E6F-A65E-41DB-A296-0818B0E49F7C}" presName="L1TextContainer" presStyleLbl="revTx" presStyleIdx="7" presStyleCnt="10" custScaleX="85387">
        <dgm:presLayoutVars>
          <dgm:chMax val="1"/>
          <dgm:chPref val="1"/>
          <dgm:bulletEnabled val="1"/>
        </dgm:presLayoutVars>
      </dgm:prSet>
      <dgm:spPr/>
    </dgm:pt>
    <dgm:pt modelId="{A03C5372-D306-43AC-B406-6F8183849431}" type="pres">
      <dgm:prSet presAssocID="{8BAB5E6F-A65E-41DB-A296-0818B0E49F7C}" presName="ConnectLine" presStyleLbl="sibTrans1D1" presStyleIdx="3" presStyleCnt="5"/>
      <dgm:spPr>
        <a:noFill/>
        <a:ln w="12700" cap="flat" cmpd="sng" algn="ctr">
          <a:solidFill>
            <a:schemeClr val="accent2"/>
          </a:solidFill>
          <a:prstDash val="dash"/>
          <a:miter lim="800000"/>
        </a:ln>
        <a:effectLst/>
      </dgm:spPr>
    </dgm:pt>
    <dgm:pt modelId="{90926F0B-05E0-48AF-9C69-5C494731F877}" type="pres">
      <dgm:prSet presAssocID="{8BAB5E6F-A65E-41DB-A296-0818B0E49F7C}" presName="EmptyPlaceHolder" presStyleCnt="0"/>
      <dgm:spPr/>
    </dgm:pt>
    <dgm:pt modelId="{9EA695E3-93D5-405B-8AF6-0B8537A964FD}" type="pres">
      <dgm:prSet presAssocID="{B407F4C3-8FC9-4E91-A0EC-6B33713CC9A5}" presName="spaceBetweenRectangles" presStyleCnt="0"/>
      <dgm:spPr/>
    </dgm:pt>
    <dgm:pt modelId="{05956D37-804F-419D-9E8C-30D41D06DC3E}" type="pres">
      <dgm:prSet presAssocID="{8B9AF88A-E1F7-4D3A-905F-87228D6A8655}" presName="composite" presStyleCnt="0"/>
      <dgm:spPr/>
    </dgm:pt>
    <dgm:pt modelId="{58B7B786-A0AD-4662-8D54-C5C572D2C32C}" type="pres">
      <dgm:prSet presAssocID="{8B9AF88A-E1F7-4D3A-905F-87228D6A8655}" presName="ConnectorPoint" presStyleLbl="lnNode1" presStyleIdx="4" presStyleCnt="5"/>
      <dgm:spPr>
        <a:solidFill>
          <a:schemeClr val="accent2"/>
        </a:solidFill>
        <a:ln w="6350" cap="flat" cmpd="sng" algn="ctr">
          <a:noFill/>
          <a:prstDash val="solid"/>
          <a:miter lim="800000"/>
        </a:ln>
        <a:effectLst/>
      </dgm:spPr>
    </dgm:pt>
    <dgm:pt modelId="{E4704426-333D-4092-A035-BBC55DB8579D}" type="pres">
      <dgm:prSet presAssocID="{8B9AF88A-E1F7-4D3A-905F-87228D6A8655}" presName="DropPinPlaceHolder" presStyleCnt="0"/>
      <dgm:spPr/>
    </dgm:pt>
    <dgm:pt modelId="{A55439AF-6893-479D-8B57-31FBC13C553F}" type="pres">
      <dgm:prSet presAssocID="{8B9AF88A-E1F7-4D3A-905F-87228D6A8655}" presName="DropPin" presStyleLbl="alignNode1" presStyleIdx="4" presStyleCnt="5"/>
      <dgm:spPr>
        <a:solidFill>
          <a:schemeClr val="accent2"/>
        </a:solidFill>
      </dgm:spPr>
    </dgm:pt>
    <dgm:pt modelId="{A22B1C16-7FF0-4DBE-B32E-E43FEB1E2EAC}" type="pres">
      <dgm:prSet presAssocID="{8B9AF88A-E1F7-4D3A-905F-87228D6A8655}" presName="Ellipse" presStyleLbl="fgAcc1" presStyleIdx="5" presStyleCnt="6"/>
      <dgm:spPr>
        <a:solidFill>
          <a:schemeClr val="accent1">
            <a:alpha val="90000"/>
          </a:schemeClr>
        </a:solidFill>
        <a:ln w="12700" cap="flat" cmpd="sng" algn="ctr">
          <a:noFill/>
          <a:prstDash val="solid"/>
          <a:miter lim="800000"/>
        </a:ln>
        <a:effectLst/>
      </dgm:spPr>
    </dgm:pt>
    <dgm:pt modelId="{1B55AA6D-649D-4145-93EB-08B866A4D4E5}" type="pres">
      <dgm:prSet presAssocID="{8B9AF88A-E1F7-4D3A-905F-87228D6A8655}" presName="L2TextContainer" presStyleLbl="revTx" presStyleIdx="8" presStyleCnt="10">
        <dgm:presLayoutVars>
          <dgm:bulletEnabled val="1"/>
        </dgm:presLayoutVars>
      </dgm:prSet>
      <dgm:spPr/>
    </dgm:pt>
    <dgm:pt modelId="{3FA5D5AE-9CAE-4D19-9765-BCEE62095312}" type="pres">
      <dgm:prSet presAssocID="{8B9AF88A-E1F7-4D3A-905F-87228D6A8655}" presName="L1TextContainer" presStyleLbl="revTx" presStyleIdx="9" presStyleCnt="10" custScaleX="85387">
        <dgm:presLayoutVars>
          <dgm:chMax val="1"/>
          <dgm:chPref val="1"/>
          <dgm:bulletEnabled val="1"/>
        </dgm:presLayoutVars>
      </dgm:prSet>
      <dgm:spPr/>
    </dgm:pt>
    <dgm:pt modelId="{FE6CA7EB-68EC-4E76-9051-08C4CF370101}" type="pres">
      <dgm:prSet presAssocID="{8B9AF88A-E1F7-4D3A-905F-87228D6A8655}" presName="ConnectLine" presStyleLbl="sibTrans1D1" presStyleIdx="4" presStyleCnt="5"/>
      <dgm:spPr>
        <a:noFill/>
        <a:ln w="12700" cap="flat" cmpd="sng" algn="ctr">
          <a:solidFill>
            <a:schemeClr val="accent2"/>
          </a:solidFill>
          <a:prstDash val="dash"/>
          <a:miter lim="800000"/>
        </a:ln>
        <a:effectLst/>
      </dgm:spPr>
    </dgm:pt>
    <dgm:pt modelId="{070CED43-982E-487C-9CC2-CFAEABD4D2D8}" type="pres">
      <dgm:prSet presAssocID="{8B9AF88A-E1F7-4D3A-905F-87228D6A8655}" presName="EmptyPlaceHolder" presStyleCnt="0"/>
      <dgm:spPr/>
    </dgm:pt>
  </dgm:ptLst>
  <dgm:cxnLst>
    <dgm:cxn modelId="{1E92940A-250B-4494-B40F-3DA807C7CB42}" type="presOf" srcId="{DF1ABFB3-B399-406F-91BD-DCDF9A38526B}" destId="{1B55AA6D-649D-4145-93EB-08B866A4D4E5}" srcOrd="0" destOrd="0" presId="urn:microsoft.com/office/officeart/2017/3/layout/DropPinTimeline"/>
    <dgm:cxn modelId="{C3A1C60D-63BB-4E34-AD47-96AABDB6084E}" type="presOf" srcId="{D05E1923-5021-40F7-B4EF-E582E23A699D}" destId="{223C5207-4FA2-4A6C-8F43-20BD55767C99}" srcOrd="0" destOrd="0" presId="urn:microsoft.com/office/officeart/2017/3/layout/DropPinTimeline"/>
    <dgm:cxn modelId="{5F3B0F1C-AD09-448C-A081-46D11DC987C6}" type="presOf" srcId="{8B9AF88A-E1F7-4D3A-905F-87228D6A8655}" destId="{3FA5D5AE-9CAE-4D19-9765-BCEE62095312}" srcOrd="0" destOrd="0" presId="urn:microsoft.com/office/officeart/2017/3/layout/DropPinTimeline"/>
    <dgm:cxn modelId="{E0E45028-839A-4135-AA56-517D3BAA0708}" type="presOf" srcId="{8BAB5E6F-A65E-41DB-A296-0818B0E49F7C}" destId="{7C1E6B4A-59F7-4018-A403-E1CCAEE78BA1}" srcOrd="0" destOrd="0" presId="urn:microsoft.com/office/officeart/2017/3/layout/DropPinTimeline"/>
    <dgm:cxn modelId="{1B32EF2C-9DB5-4504-A9DA-B4956CC00208}" srcId="{FA8F44BD-C8C7-462C-9756-1EC498E86842}" destId="{EFEB4D61-3A9C-4140-977F-3C3F5C9EE9D1}" srcOrd="0" destOrd="0" parTransId="{57D352E4-0431-4F68-B8F1-61BFA34799AA}" sibTransId="{0ECC32B6-1E7C-4AA4-9DBF-D69B7C5E64A9}"/>
    <dgm:cxn modelId="{0D51BD2E-4619-469B-B233-EBAC3D4D0BA6}" srcId="{05A24E01-5535-46B9-A9A1-A9A07E639A88}" destId="{FA8F44BD-C8C7-462C-9756-1EC498E86842}" srcOrd="2" destOrd="0" parTransId="{F47063EE-4B58-4EDE-A4F2-A4BD81B82F21}" sibTransId="{8C8A9736-03DA-4B1C-A590-10B4AD89452B}"/>
    <dgm:cxn modelId="{C5645B39-CB65-4A0A-B369-E455C3B827C3}" srcId="{05A24E01-5535-46B9-A9A1-A9A07E639A88}" destId="{58FF46FB-368D-4E9C-A650-0513B8879DA8}" srcOrd="0" destOrd="0" parTransId="{11DFA284-5E99-474D-BF05-364A45269DC7}" sibTransId="{CFA40740-0682-470C-AD5A-CFF53CD12BD2}"/>
    <dgm:cxn modelId="{7DDF5444-F976-4F04-88A9-CF8B15238792}" type="presOf" srcId="{58FF46FB-368D-4E9C-A650-0513B8879DA8}" destId="{8E3FB235-DF38-476B-9A0E-B1E583D50944}" srcOrd="0" destOrd="0" presId="urn:microsoft.com/office/officeart/2017/3/layout/DropPinTimeline"/>
    <dgm:cxn modelId="{1690634A-EBA7-4881-9E5F-0C82421D4CDF}" type="presOf" srcId="{FA8F44BD-C8C7-462C-9756-1EC498E86842}" destId="{2D6C7916-1130-46A8-833B-A6278CBD2192}" srcOrd="0" destOrd="0" presId="urn:microsoft.com/office/officeart/2017/3/layout/DropPinTimeline"/>
    <dgm:cxn modelId="{B659504B-18E4-4D89-A17C-34ABB280AE52}" srcId="{58FF46FB-368D-4E9C-A650-0513B8879DA8}" destId="{9A875394-CA1E-4432-AEEB-9054FCFF5E0E}" srcOrd="0" destOrd="0" parTransId="{FCC92BDD-6EA3-421D-9DA8-7D3A12D003B6}" sibTransId="{0314452B-82A0-42F4-9551-DF00CFFC3580}"/>
    <dgm:cxn modelId="{66B49C6C-FAFD-47B4-BF22-05A295C23D4E}" srcId="{05A24E01-5535-46B9-A9A1-A9A07E639A88}" destId="{8BAB5E6F-A65E-41DB-A296-0818B0E49F7C}" srcOrd="3" destOrd="0" parTransId="{886842C6-3EFC-4BE7-B417-415595758830}" sibTransId="{B407F4C3-8FC9-4E91-A0EC-6B33713CC9A5}"/>
    <dgm:cxn modelId="{15319551-A9EA-462E-845B-E5251E84291F}" srcId="{8B9AF88A-E1F7-4D3A-905F-87228D6A8655}" destId="{DF1ABFB3-B399-406F-91BD-DCDF9A38526B}" srcOrd="0" destOrd="0" parTransId="{78CB0E27-958C-4066-A189-8B36505E8204}" sibTransId="{70E4A1D3-514E-4327-991D-5CC9C6B41885}"/>
    <dgm:cxn modelId="{4876CF51-F110-4E25-8FD4-08D25B4B0AB8}" srcId="{D05E1923-5021-40F7-B4EF-E582E23A699D}" destId="{579089A8-5362-4BA4-9163-D19228C1808F}" srcOrd="0" destOrd="0" parTransId="{FB2DEB6E-B29F-4E51-960A-23ECC62EBF38}" sibTransId="{1C5328B1-AC18-4CF7-A034-BB0592F4A2A1}"/>
    <dgm:cxn modelId="{2617C475-F537-46A6-ADE1-4EB764853601}" srcId="{8BAB5E6F-A65E-41DB-A296-0818B0E49F7C}" destId="{332BC85C-1CF3-4F8F-ACB7-5B6D53744AE1}" srcOrd="0" destOrd="0" parTransId="{99F218FD-90FE-450E-A368-B3E3677E74E8}" sibTransId="{8D1CC686-B05C-4470-A959-236CC9C8BB70}"/>
    <dgm:cxn modelId="{B9F0B583-D02F-4EF4-83A8-DFD7B32B9433}" type="presOf" srcId="{9A875394-CA1E-4432-AEEB-9054FCFF5E0E}" destId="{D2143A46-815A-49BF-9455-C0385022444F}" srcOrd="0" destOrd="0" presId="urn:microsoft.com/office/officeart/2017/3/layout/DropPinTimeline"/>
    <dgm:cxn modelId="{DF6168D4-4FC3-42E4-8DAA-85BA8A678933}" type="presOf" srcId="{332BC85C-1CF3-4F8F-ACB7-5B6D53744AE1}" destId="{08CB2D5A-F46A-4E0E-9575-15F31D04AAC6}" srcOrd="0" destOrd="0" presId="urn:microsoft.com/office/officeart/2017/3/layout/DropPinTimeline"/>
    <dgm:cxn modelId="{72C4D6D9-419A-42C1-A76D-84599F65BB08}" srcId="{05A24E01-5535-46B9-A9A1-A9A07E639A88}" destId="{D05E1923-5021-40F7-B4EF-E582E23A699D}" srcOrd="1" destOrd="0" parTransId="{FD6C5CD2-9CED-4BE6-89CD-A5A5CCE63B3E}" sibTransId="{F020958C-EF86-4274-85F9-318F2792F7B6}"/>
    <dgm:cxn modelId="{C6A73EDB-89B0-4756-9ECD-83E9B8AB77E5}" type="presOf" srcId="{EFEB4D61-3A9C-4140-977F-3C3F5C9EE9D1}" destId="{96DDA0FE-83E2-423C-9F13-58A61EB68487}" srcOrd="0" destOrd="0" presId="urn:microsoft.com/office/officeart/2017/3/layout/DropPinTimeline"/>
    <dgm:cxn modelId="{FE7849EA-5B37-43C8-B217-CD4E30A8E545}" type="presOf" srcId="{05A24E01-5535-46B9-A9A1-A9A07E639A88}" destId="{6E9F3C9B-13CA-43A8-8836-0B2B41D07DEF}" srcOrd="0" destOrd="0" presId="urn:microsoft.com/office/officeart/2017/3/layout/DropPinTimeline"/>
    <dgm:cxn modelId="{E1474FF3-8E3C-4B30-985C-CE88BA0FE324}" srcId="{05A24E01-5535-46B9-A9A1-A9A07E639A88}" destId="{8B9AF88A-E1F7-4D3A-905F-87228D6A8655}" srcOrd="4" destOrd="0" parTransId="{933A8FED-7B84-4ED0-B6AA-2EE26A89B8EA}" sibTransId="{F11DD6EC-352C-4A0E-84AA-FEBE2F06BCF9}"/>
    <dgm:cxn modelId="{DC6269F4-0C31-4613-A809-E8E029CAD0D1}" type="presOf" srcId="{579089A8-5362-4BA4-9163-D19228C1808F}" destId="{B5F3F650-2E42-488A-AD4F-C4BD47D19A84}" srcOrd="0" destOrd="0" presId="urn:microsoft.com/office/officeart/2017/3/layout/DropPinTimeline"/>
    <dgm:cxn modelId="{2FED2A5E-98EB-4859-AB3F-062F22EEC890}" type="presParOf" srcId="{6E9F3C9B-13CA-43A8-8836-0B2B41D07DEF}" destId="{E8AACCBB-6709-4071-B389-3BB226B3A586}" srcOrd="0" destOrd="0" presId="urn:microsoft.com/office/officeart/2017/3/layout/DropPinTimeline"/>
    <dgm:cxn modelId="{6DE443D7-8EE2-4FBC-842D-B6B9C44204D0}" type="presParOf" srcId="{6E9F3C9B-13CA-43A8-8836-0B2B41D07DEF}" destId="{E6F74CED-5217-4282-85F1-1C12DC84731C}" srcOrd="1" destOrd="0" presId="urn:microsoft.com/office/officeart/2017/3/layout/DropPinTimeline"/>
    <dgm:cxn modelId="{C773189E-DF31-4C58-A290-F5DFD7DCF8B1}" type="presParOf" srcId="{E6F74CED-5217-4282-85F1-1C12DC84731C}" destId="{AC377099-4DAE-451C-ADE9-98036E2679B5}" srcOrd="0" destOrd="0" presId="urn:microsoft.com/office/officeart/2017/3/layout/DropPinTimeline"/>
    <dgm:cxn modelId="{04D71AD3-A9B8-46E1-AB82-BB594FCE110E}" type="presParOf" srcId="{AC377099-4DAE-451C-ADE9-98036E2679B5}" destId="{B6C94ECD-6415-4250-B4AD-F67BF5BECFB8}" srcOrd="0" destOrd="0" presId="urn:microsoft.com/office/officeart/2017/3/layout/DropPinTimeline"/>
    <dgm:cxn modelId="{4D9D677D-9448-43AF-978B-5C7E7661F4F9}" type="presParOf" srcId="{AC377099-4DAE-451C-ADE9-98036E2679B5}" destId="{0E99BB09-1B86-4308-A570-3981E6DD3A06}" srcOrd="1" destOrd="0" presId="urn:microsoft.com/office/officeart/2017/3/layout/DropPinTimeline"/>
    <dgm:cxn modelId="{C213A57E-D4AE-4C05-AA12-FE8CC1989639}" type="presParOf" srcId="{0E99BB09-1B86-4308-A570-3981E6DD3A06}" destId="{0ED6E8D6-BD44-4400-BC14-1BC75CB979A3}" srcOrd="0" destOrd="0" presId="urn:microsoft.com/office/officeart/2017/3/layout/DropPinTimeline"/>
    <dgm:cxn modelId="{927F0821-BB24-4368-A4D4-046EB89F39DD}" type="presParOf" srcId="{0E99BB09-1B86-4308-A570-3981E6DD3A06}" destId="{5B7FC7CF-F58D-48D5-8BCC-38D6EE87890B}" srcOrd="1" destOrd="0" presId="urn:microsoft.com/office/officeart/2017/3/layout/DropPinTimeline"/>
    <dgm:cxn modelId="{F517DE46-1EA2-46F3-8833-EE234EEF5B09}" type="presParOf" srcId="{AC377099-4DAE-451C-ADE9-98036E2679B5}" destId="{D2143A46-815A-49BF-9455-C0385022444F}" srcOrd="2" destOrd="0" presId="urn:microsoft.com/office/officeart/2017/3/layout/DropPinTimeline"/>
    <dgm:cxn modelId="{75F0F73C-AD49-4A34-842E-A65EF46645BA}" type="presParOf" srcId="{AC377099-4DAE-451C-ADE9-98036E2679B5}" destId="{8E3FB235-DF38-476B-9A0E-B1E583D50944}" srcOrd="3" destOrd="0" presId="urn:microsoft.com/office/officeart/2017/3/layout/DropPinTimeline"/>
    <dgm:cxn modelId="{071A2262-20BC-4D30-AB90-12B0A0FEB6EF}" type="presParOf" srcId="{AC377099-4DAE-451C-ADE9-98036E2679B5}" destId="{9AA05CE5-209F-4AD9-BE2C-2A69F76DA8F4}" srcOrd="4" destOrd="0" presId="urn:microsoft.com/office/officeart/2017/3/layout/DropPinTimeline"/>
    <dgm:cxn modelId="{0D0471BD-C944-46DB-9B0D-12B6F025E4F4}" type="presParOf" srcId="{AC377099-4DAE-451C-ADE9-98036E2679B5}" destId="{17350C28-DA10-4F3B-9FA2-0FE7C12A4ABE}" srcOrd="5" destOrd="0" presId="urn:microsoft.com/office/officeart/2017/3/layout/DropPinTimeline"/>
    <dgm:cxn modelId="{37FF9AEE-1EE5-440D-B822-B54671B03AAC}" type="presParOf" srcId="{E6F74CED-5217-4282-85F1-1C12DC84731C}" destId="{6DA7B85E-9DC6-4F3B-A2BF-09CDEEDB43BC}" srcOrd="1" destOrd="0" presId="urn:microsoft.com/office/officeart/2017/3/layout/DropPinTimeline"/>
    <dgm:cxn modelId="{3FF77B45-DC34-4E18-8B7E-49C274966E23}" type="presParOf" srcId="{E6F74CED-5217-4282-85F1-1C12DC84731C}" destId="{CF519A69-9940-494F-8406-D0D876E3CD26}" srcOrd="2" destOrd="0" presId="urn:microsoft.com/office/officeart/2017/3/layout/DropPinTimeline"/>
    <dgm:cxn modelId="{4E60349A-D4EB-4BFE-9374-0F079D59B1FC}" type="presParOf" srcId="{CF519A69-9940-494F-8406-D0D876E3CD26}" destId="{714429FF-AAA3-4358-8C5F-1A7F29AA2B7B}" srcOrd="0" destOrd="0" presId="urn:microsoft.com/office/officeart/2017/3/layout/DropPinTimeline"/>
    <dgm:cxn modelId="{0B07CD93-B91C-4CAF-B94C-3237B0C6F601}" type="presParOf" srcId="{CF519A69-9940-494F-8406-D0D876E3CD26}" destId="{AB8B1E8E-162B-4E3E-9E31-BA5CFBD3ED9D}" srcOrd="1" destOrd="0" presId="urn:microsoft.com/office/officeart/2017/3/layout/DropPinTimeline"/>
    <dgm:cxn modelId="{BB97917A-2BFB-4D8A-94BD-816B0C62D6F6}" type="presParOf" srcId="{AB8B1E8E-162B-4E3E-9E31-BA5CFBD3ED9D}" destId="{358CAA11-0A87-4861-8B4E-913B1EAD1334}" srcOrd="0" destOrd="0" presId="urn:microsoft.com/office/officeart/2017/3/layout/DropPinTimeline"/>
    <dgm:cxn modelId="{FDC4D318-B3AD-4E39-8663-3AFB57531D79}" type="presParOf" srcId="{AB8B1E8E-162B-4E3E-9E31-BA5CFBD3ED9D}" destId="{B1A1A837-F261-404B-A808-B2F4154CE8A2}" srcOrd="1" destOrd="0" presId="urn:microsoft.com/office/officeart/2017/3/layout/DropPinTimeline"/>
    <dgm:cxn modelId="{7F53703E-9DF0-45E5-AC76-7E0CCD3B06EA}" type="presParOf" srcId="{CF519A69-9940-494F-8406-D0D876E3CD26}" destId="{B5F3F650-2E42-488A-AD4F-C4BD47D19A84}" srcOrd="2" destOrd="0" presId="urn:microsoft.com/office/officeart/2017/3/layout/DropPinTimeline"/>
    <dgm:cxn modelId="{B59937ED-9C59-4BBD-AA3C-5D9159504926}" type="presParOf" srcId="{CF519A69-9940-494F-8406-D0D876E3CD26}" destId="{223C5207-4FA2-4A6C-8F43-20BD55767C99}" srcOrd="3" destOrd="0" presId="urn:microsoft.com/office/officeart/2017/3/layout/DropPinTimeline"/>
    <dgm:cxn modelId="{470C2FBB-9D40-4F2C-8107-12E2CA0E70BE}" type="presParOf" srcId="{CF519A69-9940-494F-8406-D0D876E3CD26}" destId="{4FE5EB5D-4CEF-4D0D-9394-0534E61844BE}" srcOrd="4" destOrd="0" presId="urn:microsoft.com/office/officeart/2017/3/layout/DropPinTimeline"/>
    <dgm:cxn modelId="{C1237DFD-87FD-434B-A5C8-02108EF43081}" type="presParOf" srcId="{CF519A69-9940-494F-8406-D0D876E3CD26}" destId="{EC869059-0AEC-4D98-8C46-CB603A342C72}" srcOrd="5" destOrd="0" presId="urn:microsoft.com/office/officeart/2017/3/layout/DropPinTimeline"/>
    <dgm:cxn modelId="{7A1441D0-A5AA-4E6C-9388-511DA29929BF}" type="presParOf" srcId="{E6F74CED-5217-4282-85F1-1C12DC84731C}" destId="{408BA715-9739-461D-BFDE-88EDAE355E60}" srcOrd="3" destOrd="0" presId="urn:microsoft.com/office/officeart/2017/3/layout/DropPinTimeline"/>
    <dgm:cxn modelId="{087F2A81-CFD9-4BF8-96FC-2D4ABA32462F}" type="presParOf" srcId="{E6F74CED-5217-4282-85F1-1C12DC84731C}" destId="{D512C7F9-87A6-4BA9-AFAC-03FF1578D945}" srcOrd="4" destOrd="0" presId="urn:microsoft.com/office/officeart/2017/3/layout/DropPinTimeline"/>
    <dgm:cxn modelId="{8C6217DA-A763-4946-99A2-03C618C428AF}" type="presParOf" srcId="{D512C7F9-87A6-4BA9-AFAC-03FF1578D945}" destId="{152AD014-AFD0-4700-A468-4D562874339A}" srcOrd="0" destOrd="0" presId="urn:microsoft.com/office/officeart/2017/3/layout/DropPinTimeline"/>
    <dgm:cxn modelId="{A6A34287-F5FF-46EE-9A88-F2ECF73903CE}" type="presParOf" srcId="{D512C7F9-87A6-4BA9-AFAC-03FF1578D945}" destId="{6CE2C4D8-4380-442D-A6C2-0B468BF3C74C}" srcOrd="1" destOrd="0" presId="urn:microsoft.com/office/officeart/2017/3/layout/DropPinTimeline"/>
    <dgm:cxn modelId="{D28BF9CF-F026-4786-A1AC-F4F785C54591}" type="presParOf" srcId="{6CE2C4D8-4380-442D-A6C2-0B468BF3C74C}" destId="{72C82E90-F103-439C-8371-CFFB0927B9DE}" srcOrd="0" destOrd="0" presId="urn:microsoft.com/office/officeart/2017/3/layout/DropPinTimeline"/>
    <dgm:cxn modelId="{E33A6BB5-6D3A-4D44-AEFC-75BAB101C26D}" type="presParOf" srcId="{6CE2C4D8-4380-442D-A6C2-0B468BF3C74C}" destId="{5D519322-C1DD-47AE-92C0-13575134BC76}" srcOrd="1" destOrd="0" presId="urn:microsoft.com/office/officeart/2017/3/layout/DropPinTimeline"/>
    <dgm:cxn modelId="{0BFD1614-5731-4306-81F7-E2C949C32A93}" type="presParOf" srcId="{D512C7F9-87A6-4BA9-AFAC-03FF1578D945}" destId="{96DDA0FE-83E2-423C-9F13-58A61EB68487}" srcOrd="2" destOrd="0" presId="urn:microsoft.com/office/officeart/2017/3/layout/DropPinTimeline"/>
    <dgm:cxn modelId="{06EDED26-E685-42BC-BFC2-75C7EA695E40}" type="presParOf" srcId="{D512C7F9-87A6-4BA9-AFAC-03FF1578D945}" destId="{2D6C7916-1130-46A8-833B-A6278CBD2192}" srcOrd="3" destOrd="0" presId="urn:microsoft.com/office/officeart/2017/3/layout/DropPinTimeline"/>
    <dgm:cxn modelId="{A20C8A5A-2D9A-4EF7-BC83-D5EE4B16698D}" type="presParOf" srcId="{D512C7F9-87A6-4BA9-AFAC-03FF1578D945}" destId="{4D953791-5C2F-4A75-A8F4-6ED7EAB5E015}" srcOrd="4" destOrd="0" presId="urn:microsoft.com/office/officeart/2017/3/layout/DropPinTimeline"/>
    <dgm:cxn modelId="{6780D10C-523A-4885-B5BF-84F303790098}" type="presParOf" srcId="{D512C7F9-87A6-4BA9-AFAC-03FF1578D945}" destId="{22A72E40-4DCC-4F48-AADD-29738FD37A2C}" srcOrd="5" destOrd="0" presId="urn:microsoft.com/office/officeart/2017/3/layout/DropPinTimeline"/>
    <dgm:cxn modelId="{30EAF1CE-B96B-4CA5-BF13-51DD8040A559}" type="presParOf" srcId="{E6F74CED-5217-4282-85F1-1C12DC84731C}" destId="{E168BB9F-20D9-474F-9E39-4872B40634C6}" srcOrd="5" destOrd="0" presId="urn:microsoft.com/office/officeart/2017/3/layout/DropPinTimeline"/>
    <dgm:cxn modelId="{39415FEC-72C6-4C74-A821-E354E744CD96}" type="presParOf" srcId="{E6F74CED-5217-4282-85F1-1C12DC84731C}" destId="{A62622B1-7EF4-49B6-9AC7-B54F0E2A0C74}" srcOrd="6" destOrd="0" presId="urn:microsoft.com/office/officeart/2017/3/layout/DropPinTimeline"/>
    <dgm:cxn modelId="{D67F013A-C0A0-41F6-B6F2-E904B1BB7A8F}" type="presParOf" srcId="{A62622B1-7EF4-49B6-9AC7-B54F0E2A0C74}" destId="{14282312-87CB-41BB-A02D-C594BBEF33C7}" srcOrd="0" destOrd="0" presId="urn:microsoft.com/office/officeart/2017/3/layout/DropPinTimeline"/>
    <dgm:cxn modelId="{AA55F469-83D2-4E02-B111-0206AAFCAA06}" type="presParOf" srcId="{A62622B1-7EF4-49B6-9AC7-B54F0E2A0C74}" destId="{D554C1A5-AF8E-41FC-A779-25BD6B11F91F}" srcOrd="1" destOrd="0" presId="urn:microsoft.com/office/officeart/2017/3/layout/DropPinTimeline"/>
    <dgm:cxn modelId="{033C6509-70C8-4B85-9F92-724CDBB68078}" type="presParOf" srcId="{D554C1A5-AF8E-41FC-A779-25BD6B11F91F}" destId="{17331DD9-74CF-4A3A-86BA-F4B9DBEAB944}" srcOrd="0" destOrd="0" presId="urn:microsoft.com/office/officeart/2017/3/layout/DropPinTimeline"/>
    <dgm:cxn modelId="{C7CCDF66-BA72-4EDC-AE16-CAA6317954F0}" type="presParOf" srcId="{D554C1A5-AF8E-41FC-A779-25BD6B11F91F}" destId="{515AAB83-BD07-4B9E-9A3B-858C0B126F9C}" srcOrd="1" destOrd="0" presId="urn:microsoft.com/office/officeart/2017/3/layout/DropPinTimeline"/>
    <dgm:cxn modelId="{E8437A29-F853-4553-AB29-152AF603DF52}" type="presParOf" srcId="{A62622B1-7EF4-49B6-9AC7-B54F0E2A0C74}" destId="{08CB2D5A-F46A-4E0E-9575-15F31D04AAC6}" srcOrd="2" destOrd="0" presId="urn:microsoft.com/office/officeart/2017/3/layout/DropPinTimeline"/>
    <dgm:cxn modelId="{1F3D9CE2-342F-4335-BD41-5AA59D2BD7BD}" type="presParOf" srcId="{A62622B1-7EF4-49B6-9AC7-B54F0E2A0C74}" destId="{7C1E6B4A-59F7-4018-A403-E1CCAEE78BA1}" srcOrd="3" destOrd="0" presId="urn:microsoft.com/office/officeart/2017/3/layout/DropPinTimeline"/>
    <dgm:cxn modelId="{FFF1ACE9-B2B3-4E83-877B-F9633E8EE135}" type="presParOf" srcId="{A62622B1-7EF4-49B6-9AC7-B54F0E2A0C74}" destId="{A03C5372-D306-43AC-B406-6F8183849431}" srcOrd="4" destOrd="0" presId="urn:microsoft.com/office/officeart/2017/3/layout/DropPinTimeline"/>
    <dgm:cxn modelId="{D8A09163-94A5-46BD-9FA2-C3372A01AA32}" type="presParOf" srcId="{A62622B1-7EF4-49B6-9AC7-B54F0E2A0C74}" destId="{90926F0B-05E0-48AF-9C69-5C494731F877}" srcOrd="5" destOrd="0" presId="urn:microsoft.com/office/officeart/2017/3/layout/DropPinTimeline"/>
    <dgm:cxn modelId="{80084466-50AF-445A-BE2A-0C51919B9169}" type="presParOf" srcId="{E6F74CED-5217-4282-85F1-1C12DC84731C}" destId="{9EA695E3-93D5-405B-8AF6-0B8537A964FD}" srcOrd="7" destOrd="0" presId="urn:microsoft.com/office/officeart/2017/3/layout/DropPinTimeline"/>
    <dgm:cxn modelId="{007CF318-F68B-4FFC-ADA6-3D9D6A3AA152}" type="presParOf" srcId="{E6F74CED-5217-4282-85F1-1C12DC84731C}" destId="{05956D37-804F-419D-9E8C-30D41D06DC3E}" srcOrd="8" destOrd="0" presId="urn:microsoft.com/office/officeart/2017/3/layout/DropPinTimeline"/>
    <dgm:cxn modelId="{FAB9E562-4579-4BDB-8C1D-AABEAFCB2610}" type="presParOf" srcId="{05956D37-804F-419D-9E8C-30D41D06DC3E}" destId="{58B7B786-A0AD-4662-8D54-C5C572D2C32C}" srcOrd="0" destOrd="0" presId="urn:microsoft.com/office/officeart/2017/3/layout/DropPinTimeline"/>
    <dgm:cxn modelId="{8283382D-2F6E-4717-B025-1A8C73B65ADB}" type="presParOf" srcId="{05956D37-804F-419D-9E8C-30D41D06DC3E}" destId="{E4704426-333D-4092-A035-BBC55DB8579D}" srcOrd="1" destOrd="0" presId="urn:microsoft.com/office/officeart/2017/3/layout/DropPinTimeline"/>
    <dgm:cxn modelId="{85723DC0-955B-4B2A-AF28-CF8BFFC2E264}" type="presParOf" srcId="{E4704426-333D-4092-A035-BBC55DB8579D}" destId="{A55439AF-6893-479D-8B57-31FBC13C553F}" srcOrd="0" destOrd="0" presId="urn:microsoft.com/office/officeart/2017/3/layout/DropPinTimeline"/>
    <dgm:cxn modelId="{91888A85-75D0-4D33-9F39-A49766251D61}" type="presParOf" srcId="{E4704426-333D-4092-A035-BBC55DB8579D}" destId="{A22B1C16-7FF0-4DBE-B32E-E43FEB1E2EAC}" srcOrd="1" destOrd="0" presId="urn:microsoft.com/office/officeart/2017/3/layout/DropPinTimeline"/>
    <dgm:cxn modelId="{CD06CDC2-25F5-44FB-B0B1-C39F32E155BE}" type="presParOf" srcId="{05956D37-804F-419D-9E8C-30D41D06DC3E}" destId="{1B55AA6D-649D-4145-93EB-08B866A4D4E5}" srcOrd="2" destOrd="0" presId="urn:microsoft.com/office/officeart/2017/3/layout/DropPinTimeline"/>
    <dgm:cxn modelId="{0B21D911-BF72-41CD-BB03-4F9717477846}" type="presParOf" srcId="{05956D37-804F-419D-9E8C-30D41D06DC3E}" destId="{3FA5D5AE-9CAE-4D19-9765-BCEE62095312}" srcOrd="3" destOrd="0" presId="urn:microsoft.com/office/officeart/2017/3/layout/DropPinTimeline"/>
    <dgm:cxn modelId="{80BFAECA-ADC5-41A5-BA11-A4CC8D9557A9}" type="presParOf" srcId="{05956D37-804F-419D-9E8C-30D41D06DC3E}" destId="{FE6CA7EB-68EC-4E76-9051-08C4CF370101}" srcOrd="4" destOrd="0" presId="urn:microsoft.com/office/officeart/2017/3/layout/DropPinTimeline"/>
    <dgm:cxn modelId="{98E4E629-85DB-45DC-A90A-9FAAB58EFF55}" type="presParOf" srcId="{05956D37-804F-419D-9E8C-30D41D06DC3E}" destId="{070CED43-982E-487C-9CC2-CFAEABD4D2D8}" srcOrd="5" destOrd="0" presId="urn:microsoft.com/office/officeart/2017/3/layout/DropPinTimeline"/>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8AACCBB-6709-4071-B389-3BB226B3A586}">
      <dsp:nvSpPr>
        <dsp:cNvPr id="0" name=""/>
        <dsp:cNvSpPr/>
      </dsp:nvSpPr>
      <dsp:spPr>
        <a:xfrm>
          <a:off x="0" y="2181504"/>
          <a:ext cx="9779182" cy="0"/>
        </a:xfrm>
        <a:prstGeom prst="line">
          <a:avLst/>
        </a:prstGeom>
        <a:solidFill>
          <a:schemeClr val="lt1">
            <a:alpha val="90000"/>
            <a:hueOff val="0"/>
            <a:satOff val="0"/>
            <a:lumOff val="0"/>
            <a:alphaOff val="0"/>
          </a:schemeClr>
        </a:solidFill>
        <a:ln w="19050" cap="flat" cmpd="sng" algn="ctr">
          <a:solidFill>
            <a:schemeClr val="accent2">
              <a:alpha val="90000"/>
              <a:hueOff val="0"/>
              <a:satOff val="0"/>
              <a:lumOff val="0"/>
              <a:alphaOff val="0"/>
            </a:schemeClr>
          </a:solidFill>
          <a:prstDash val="solid"/>
          <a:miter lim="800000"/>
          <a:tailEnd type="triangle" w="lg" len="lg"/>
        </a:ln>
        <a:effectLst/>
      </dsp:spPr>
      <dsp:style>
        <a:lnRef idx="2">
          <a:scrgbClr r="0" g="0" b="0"/>
        </a:lnRef>
        <a:fillRef idx="1">
          <a:scrgbClr r="0" g="0" b="0"/>
        </a:fillRef>
        <a:effectRef idx="0">
          <a:scrgbClr r="0" g="0" b="0"/>
        </a:effectRef>
        <a:fontRef idx="minor"/>
      </dsp:style>
    </dsp:sp>
    <dsp:sp modelId="{0ED6E8D6-BD44-4400-BC14-1BC75CB979A3}">
      <dsp:nvSpPr>
        <dsp:cNvPr id="0" name=""/>
        <dsp:cNvSpPr/>
      </dsp:nvSpPr>
      <dsp:spPr>
        <a:xfrm rot="8100000">
          <a:off x="69819" y="502751"/>
          <a:ext cx="320851" cy="320851"/>
        </a:xfrm>
        <a:prstGeom prst="teardrop">
          <a:avLst>
            <a:gd name="adj" fmla="val 115000"/>
          </a:avLst>
        </a:prstGeom>
        <a:solidFill>
          <a:schemeClr val="accent2"/>
        </a:solidFill>
        <a:ln w="12700" cap="flat" cmpd="sng" algn="ctr">
          <a:solidFill>
            <a:schemeClr val="accent2">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7FC7CF-F58D-48D5-8BCC-38D6EE87890B}">
      <dsp:nvSpPr>
        <dsp:cNvPr id="0" name=""/>
        <dsp:cNvSpPr/>
      </dsp:nvSpPr>
      <dsp:spPr>
        <a:xfrm>
          <a:off x="105463" y="538395"/>
          <a:ext cx="249564" cy="249564"/>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D2143A46-815A-49BF-9455-C0385022444F}">
      <dsp:nvSpPr>
        <dsp:cNvPr id="0" name=""/>
        <dsp:cNvSpPr/>
      </dsp:nvSpPr>
      <dsp:spPr>
        <a:xfrm>
          <a:off x="655770" y="890053"/>
          <a:ext cx="2321488"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2550" rIns="82550" bIns="123825" numCol="1" spcCol="1270" anchor="t" anchorCtr="0">
          <a:noAutofit/>
        </a:bodyPr>
        <a:lstStyle/>
        <a:p>
          <a:pPr marL="0" lvl="0" indent="0" algn="l" defTabSz="577850">
            <a:lnSpc>
              <a:spcPct val="90000"/>
            </a:lnSpc>
            <a:spcBef>
              <a:spcPct val="0"/>
            </a:spcBef>
            <a:spcAft>
              <a:spcPct val="35000"/>
            </a:spcAft>
            <a:buNone/>
          </a:pPr>
          <a:r>
            <a:rPr lang="en-US" sz="1300" b="0" kern="1200" dirty="0">
              <a:solidFill>
                <a:schemeClr val="bg1"/>
              </a:solidFill>
              <a:latin typeface="Tenorite" pitchFamily="2" charset="0"/>
            </a:rPr>
            <a:t>Synergize scalable</a:t>
          </a:r>
          <a:br>
            <a:rPr lang="en-US" sz="1300" b="0" kern="1200" dirty="0">
              <a:solidFill>
                <a:schemeClr val="bg1"/>
              </a:solidFill>
              <a:latin typeface="Tenorite" pitchFamily="2" charset="0"/>
            </a:rPr>
          </a:br>
          <a:r>
            <a:rPr lang="en-US" sz="1300" b="0" kern="1200" dirty="0">
              <a:solidFill>
                <a:schemeClr val="bg1"/>
              </a:solidFill>
              <a:latin typeface="Tenorite" pitchFamily="2" charset="0"/>
            </a:rPr>
            <a:t>e-commerce</a:t>
          </a:r>
        </a:p>
      </dsp:txBody>
      <dsp:txXfrm>
        <a:off x="655770" y="890053"/>
        <a:ext cx="2321488" cy="1291450"/>
      </dsp:txXfrm>
    </dsp:sp>
    <dsp:sp modelId="{8E3FB235-DF38-476B-9A0E-B1E583D50944}">
      <dsp:nvSpPr>
        <dsp:cNvPr id="0" name=""/>
        <dsp:cNvSpPr/>
      </dsp:nvSpPr>
      <dsp:spPr>
        <a:xfrm>
          <a:off x="655770" y="436300"/>
          <a:ext cx="2321488"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b="1" kern="1200" dirty="0">
              <a:solidFill>
                <a:schemeClr val="bg1"/>
              </a:solidFill>
              <a:latin typeface="Tenorite" pitchFamily="2" charset="0"/>
            </a:rPr>
            <a:t>Sep 20XX</a:t>
          </a:r>
        </a:p>
      </dsp:txBody>
      <dsp:txXfrm>
        <a:off x="655770" y="436300"/>
        <a:ext cx="2321488" cy="453752"/>
      </dsp:txXfrm>
    </dsp:sp>
    <dsp:sp modelId="{9AA05CE5-209F-4AD9-BE2C-2A69F76DA8F4}">
      <dsp:nvSpPr>
        <dsp:cNvPr id="0" name=""/>
        <dsp:cNvSpPr/>
      </dsp:nvSpPr>
      <dsp:spPr>
        <a:xfrm>
          <a:off x="230245" y="890053"/>
          <a:ext cx="0" cy="129145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B6C94ECD-6415-4250-B4AD-F67BF5BECFB8}">
      <dsp:nvSpPr>
        <dsp:cNvPr id="0" name=""/>
        <dsp:cNvSpPr/>
      </dsp:nvSpPr>
      <dsp:spPr>
        <a:xfrm>
          <a:off x="189408" y="2140666"/>
          <a:ext cx="81675" cy="81675"/>
        </a:xfrm>
        <a:prstGeom prst="ellipse">
          <a:avLst/>
        </a:prstGeom>
        <a:solidFill>
          <a:schemeClr val="accent2">
            <a:shade val="90000"/>
            <a:hueOff val="0"/>
            <a:satOff val="0"/>
            <a:lumOff val="0"/>
            <a:alphaOff val="0"/>
          </a:schemeClr>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58CAA11-0A87-4861-8B4E-913B1EAD1334}">
      <dsp:nvSpPr>
        <dsp:cNvPr id="0" name=""/>
        <dsp:cNvSpPr/>
      </dsp:nvSpPr>
      <dsp:spPr>
        <a:xfrm rot="18900000">
          <a:off x="1707641" y="3539404"/>
          <a:ext cx="320851" cy="320851"/>
        </a:xfrm>
        <a:prstGeom prst="teardrop">
          <a:avLst>
            <a:gd name="adj" fmla="val 115000"/>
          </a:avLst>
        </a:prstGeom>
        <a:solidFill>
          <a:schemeClr val="accent2"/>
        </a:solidFill>
        <a:ln w="12700" cap="flat" cmpd="sng" algn="ctr">
          <a:solidFill>
            <a:schemeClr val="accent2">
              <a:alpha val="90000"/>
              <a:hueOff val="0"/>
              <a:satOff val="0"/>
              <a:lumOff val="0"/>
              <a:alphaOff val="-1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A1A837-F261-404B-A808-B2F4154CE8A2}">
      <dsp:nvSpPr>
        <dsp:cNvPr id="0" name=""/>
        <dsp:cNvSpPr/>
      </dsp:nvSpPr>
      <dsp:spPr>
        <a:xfrm>
          <a:off x="1743285" y="3575048"/>
          <a:ext cx="249564" cy="249564"/>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B5F3F650-2E42-488A-AD4F-C4BD47D19A84}">
      <dsp:nvSpPr>
        <dsp:cNvPr id="0" name=""/>
        <dsp:cNvSpPr/>
      </dsp:nvSpPr>
      <dsp:spPr>
        <a:xfrm>
          <a:off x="2292766" y="2181504"/>
          <a:ext cx="2311834"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3825" rIns="0" bIns="82550" numCol="1" spcCol="1270" anchor="b" anchorCtr="0">
          <a:noAutofit/>
        </a:bodyPr>
        <a:lstStyle/>
        <a:p>
          <a:pPr marL="0" lvl="0" indent="0" algn="l" defTabSz="577850">
            <a:lnSpc>
              <a:spcPct val="90000"/>
            </a:lnSpc>
            <a:spcBef>
              <a:spcPct val="0"/>
            </a:spcBef>
            <a:spcAft>
              <a:spcPct val="35000"/>
            </a:spcAft>
            <a:buNone/>
          </a:pPr>
          <a:r>
            <a:rPr lang="en-US" sz="1300" b="0" kern="1200" dirty="0">
              <a:solidFill>
                <a:schemeClr val="bg1"/>
              </a:solidFill>
              <a:latin typeface="Tenorite" pitchFamily="2" charset="0"/>
            </a:rPr>
            <a:t>Disseminate standardized metrics</a:t>
          </a:r>
        </a:p>
      </dsp:txBody>
      <dsp:txXfrm>
        <a:off x="2292766" y="2181504"/>
        <a:ext cx="2311834" cy="1291450"/>
      </dsp:txXfrm>
    </dsp:sp>
    <dsp:sp modelId="{223C5207-4FA2-4A6C-8F43-20BD55767C99}">
      <dsp:nvSpPr>
        <dsp:cNvPr id="0" name=""/>
        <dsp:cNvSpPr/>
      </dsp:nvSpPr>
      <dsp:spPr>
        <a:xfrm>
          <a:off x="2292766" y="3472954"/>
          <a:ext cx="2311834"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b="1" kern="1200" dirty="0">
              <a:solidFill>
                <a:schemeClr val="bg1"/>
              </a:solidFill>
              <a:latin typeface="Tenorite" pitchFamily="2" charset="0"/>
            </a:rPr>
            <a:t>Nov 20XX</a:t>
          </a:r>
        </a:p>
      </dsp:txBody>
      <dsp:txXfrm>
        <a:off x="2292766" y="3472954"/>
        <a:ext cx="2311834" cy="453752"/>
      </dsp:txXfrm>
    </dsp:sp>
    <dsp:sp modelId="{4FE5EB5D-4CEF-4D0D-9394-0534E61844BE}">
      <dsp:nvSpPr>
        <dsp:cNvPr id="0" name=""/>
        <dsp:cNvSpPr/>
      </dsp:nvSpPr>
      <dsp:spPr>
        <a:xfrm>
          <a:off x="1868067" y="2181504"/>
          <a:ext cx="0" cy="129145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714429FF-AAA3-4358-8C5F-1A7F29AA2B7B}">
      <dsp:nvSpPr>
        <dsp:cNvPr id="0" name=""/>
        <dsp:cNvSpPr/>
      </dsp:nvSpPr>
      <dsp:spPr>
        <a:xfrm>
          <a:off x="1826286" y="2140666"/>
          <a:ext cx="81675" cy="81675"/>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C82E90-F103-439C-8371-CFFB0927B9DE}">
      <dsp:nvSpPr>
        <dsp:cNvPr id="0" name=""/>
        <dsp:cNvSpPr/>
      </dsp:nvSpPr>
      <dsp:spPr>
        <a:xfrm rot="8100000">
          <a:off x="3331841" y="502751"/>
          <a:ext cx="320851" cy="320851"/>
        </a:xfrm>
        <a:prstGeom prst="teardrop">
          <a:avLst>
            <a:gd name="adj" fmla="val 115000"/>
          </a:avLst>
        </a:prstGeom>
        <a:solidFill>
          <a:schemeClr val="accent2"/>
        </a:solidFill>
        <a:ln w="12700" cap="flat" cmpd="sng" algn="ctr">
          <a:solidFill>
            <a:schemeClr val="accent2">
              <a:alpha val="90000"/>
              <a:hueOff val="0"/>
              <a:satOff val="0"/>
              <a:lumOff val="0"/>
              <a:alphaOff val="-2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D519322-C1DD-47AE-92C0-13575134BC76}">
      <dsp:nvSpPr>
        <dsp:cNvPr id="0" name=""/>
        <dsp:cNvSpPr/>
      </dsp:nvSpPr>
      <dsp:spPr>
        <a:xfrm>
          <a:off x="3367485" y="538395"/>
          <a:ext cx="249564" cy="249564"/>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96DDA0FE-83E2-423C-9F13-58A61EB68487}">
      <dsp:nvSpPr>
        <dsp:cNvPr id="0" name=""/>
        <dsp:cNvSpPr/>
      </dsp:nvSpPr>
      <dsp:spPr>
        <a:xfrm>
          <a:off x="3916965" y="890053"/>
          <a:ext cx="2311834"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2550" rIns="82550" bIns="123825" numCol="1" spcCol="1270" anchor="t" anchorCtr="0">
          <a:noAutofit/>
        </a:bodyPr>
        <a:lstStyle/>
        <a:p>
          <a:pPr marL="0" lvl="0" indent="0" algn="l" defTabSz="577850">
            <a:lnSpc>
              <a:spcPct val="90000"/>
            </a:lnSpc>
            <a:spcBef>
              <a:spcPct val="0"/>
            </a:spcBef>
            <a:spcAft>
              <a:spcPct val="35000"/>
            </a:spcAft>
            <a:buNone/>
          </a:pPr>
          <a:r>
            <a:rPr lang="en-US" sz="1300" b="0" kern="1200" dirty="0">
              <a:solidFill>
                <a:schemeClr val="bg1"/>
              </a:solidFill>
              <a:latin typeface="Tenorite" pitchFamily="2" charset="0"/>
            </a:rPr>
            <a:t>Coordinate e-business applications</a:t>
          </a:r>
        </a:p>
      </dsp:txBody>
      <dsp:txXfrm>
        <a:off x="3916965" y="890053"/>
        <a:ext cx="2311834" cy="1291450"/>
      </dsp:txXfrm>
    </dsp:sp>
    <dsp:sp modelId="{2D6C7916-1130-46A8-833B-A6278CBD2192}">
      <dsp:nvSpPr>
        <dsp:cNvPr id="0" name=""/>
        <dsp:cNvSpPr/>
      </dsp:nvSpPr>
      <dsp:spPr>
        <a:xfrm>
          <a:off x="3916965" y="436300"/>
          <a:ext cx="2311834"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b="1" kern="1200" dirty="0">
              <a:solidFill>
                <a:schemeClr val="bg1"/>
              </a:solidFill>
              <a:latin typeface="Tenorite" pitchFamily="2" charset="0"/>
            </a:rPr>
            <a:t>Jan 20XX</a:t>
          </a:r>
        </a:p>
      </dsp:txBody>
      <dsp:txXfrm>
        <a:off x="3916965" y="436300"/>
        <a:ext cx="2311834" cy="453752"/>
      </dsp:txXfrm>
    </dsp:sp>
    <dsp:sp modelId="{4D953791-5C2F-4A75-A8F4-6ED7EAB5E015}">
      <dsp:nvSpPr>
        <dsp:cNvPr id="0" name=""/>
        <dsp:cNvSpPr/>
      </dsp:nvSpPr>
      <dsp:spPr>
        <a:xfrm>
          <a:off x="3492267" y="890053"/>
          <a:ext cx="0" cy="129145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152AD014-AFD0-4700-A468-4D562874339A}">
      <dsp:nvSpPr>
        <dsp:cNvPr id="0" name=""/>
        <dsp:cNvSpPr/>
      </dsp:nvSpPr>
      <dsp:spPr>
        <a:xfrm>
          <a:off x="3450486" y="2140666"/>
          <a:ext cx="81675" cy="81675"/>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7331DD9-74CF-4A3A-86BA-F4B9DBEAB944}">
      <dsp:nvSpPr>
        <dsp:cNvPr id="0" name=""/>
        <dsp:cNvSpPr/>
      </dsp:nvSpPr>
      <dsp:spPr>
        <a:xfrm rot="18900000">
          <a:off x="4956041" y="3539404"/>
          <a:ext cx="320851" cy="320851"/>
        </a:xfrm>
        <a:prstGeom prst="teardrop">
          <a:avLst>
            <a:gd name="adj" fmla="val 115000"/>
          </a:avLst>
        </a:prstGeom>
        <a:solidFill>
          <a:schemeClr val="accent2"/>
        </a:solidFill>
        <a:ln w="12700" cap="flat" cmpd="sng" algn="ctr">
          <a:solidFill>
            <a:schemeClr val="accent2">
              <a:alpha val="90000"/>
              <a:hueOff val="0"/>
              <a:satOff val="0"/>
              <a:lumOff val="0"/>
              <a:alphaOff val="-3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15AAB83-BD07-4B9E-9A3B-858C0B126F9C}">
      <dsp:nvSpPr>
        <dsp:cNvPr id="0" name=""/>
        <dsp:cNvSpPr/>
      </dsp:nvSpPr>
      <dsp:spPr>
        <a:xfrm>
          <a:off x="4991685" y="3575048"/>
          <a:ext cx="249564" cy="249564"/>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08CB2D5A-F46A-4E0E-9575-15F31D04AAC6}">
      <dsp:nvSpPr>
        <dsp:cNvPr id="0" name=""/>
        <dsp:cNvSpPr/>
      </dsp:nvSpPr>
      <dsp:spPr>
        <a:xfrm>
          <a:off x="5541165" y="2181504"/>
          <a:ext cx="2311834"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23825" rIns="0" bIns="82550" numCol="1" spcCol="1270" anchor="b" anchorCtr="0">
          <a:noAutofit/>
        </a:bodyPr>
        <a:lstStyle/>
        <a:p>
          <a:pPr marL="0" lvl="0" indent="0" algn="l" defTabSz="577850">
            <a:lnSpc>
              <a:spcPct val="90000"/>
            </a:lnSpc>
            <a:spcBef>
              <a:spcPct val="0"/>
            </a:spcBef>
            <a:spcAft>
              <a:spcPct val="35000"/>
            </a:spcAft>
            <a:buNone/>
          </a:pPr>
          <a:r>
            <a:rPr lang="en-US" sz="1300" b="0" kern="1200" dirty="0">
              <a:solidFill>
                <a:schemeClr val="bg1"/>
              </a:solidFill>
              <a:latin typeface="Tenorite" pitchFamily="2" charset="0"/>
            </a:rPr>
            <a:t>Foster holistically superior methodologies</a:t>
          </a:r>
        </a:p>
      </dsp:txBody>
      <dsp:txXfrm>
        <a:off x="5541165" y="2181504"/>
        <a:ext cx="2311834" cy="1291450"/>
      </dsp:txXfrm>
    </dsp:sp>
    <dsp:sp modelId="{7C1E6B4A-59F7-4018-A403-E1CCAEE78BA1}">
      <dsp:nvSpPr>
        <dsp:cNvPr id="0" name=""/>
        <dsp:cNvSpPr/>
      </dsp:nvSpPr>
      <dsp:spPr>
        <a:xfrm>
          <a:off x="5541165" y="3472954"/>
          <a:ext cx="2311834"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b="1" kern="1200" dirty="0">
              <a:solidFill>
                <a:schemeClr val="bg1"/>
              </a:solidFill>
              <a:latin typeface="Tenorite" pitchFamily="2" charset="0"/>
            </a:rPr>
            <a:t>March 20XX</a:t>
          </a:r>
        </a:p>
      </dsp:txBody>
      <dsp:txXfrm>
        <a:off x="5541165" y="3472954"/>
        <a:ext cx="2311834" cy="453752"/>
      </dsp:txXfrm>
    </dsp:sp>
    <dsp:sp modelId="{A03C5372-D306-43AC-B406-6F8183849431}">
      <dsp:nvSpPr>
        <dsp:cNvPr id="0" name=""/>
        <dsp:cNvSpPr/>
      </dsp:nvSpPr>
      <dsp:spPr>
        <a:xfrm>
          <a:off x="5116467" y="2181504"/>
          <a:ext cx="0" cy="129145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14282312-87CB-41BB-A02D-C594BBEF33C7}">
      <dsp:nvSpPr>
        <dsp:cNvPr id="0" name=""/>
        <dsp:cNvSpPr/>
      </dsp:nvSpPr>
      <dsp:spPr>
        <a:xfrm>
          <a:off x="5074686" y="2140666"/>
          <a:ext cx="81675" cy="81675"/>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55439AF-6893-479D-8B57-31FBC13C553F}">
      <dsp:nvSpPr>
        <dsp:cNvPr id="0" name=""/>
        <dsp:cNvSpPr/>
      </dsp:nvSpPr>
      <dsp:spPr>
        <a:xfrm rot="8100000">
          <a:off x="6580241" y="502751"/>
          <a:ext cx="320851" cy="320851"/>
        </a:xfrm>
        <a:prstGeom prst="teardrop">
          <a:avLst>
            <a:gd name="adj" fmla="val 115000"/>
          </a:avLst>
        </a:prstGeom>
        <a:solidFill>
          <a:schemeClr val="accent2"/>
        </a:solidFill>
        <a:ln w="12700" cap="flat" cmpd="sng" algn="ctr">
          <a:solidFill>
            <a:schemeClr val="accent2">
              <a:alpha val="90000"/>
              <a:hueOff val="0"/>
              <a:satOff val="0"/>
              <a:lumOff val="0"/>
              <a:alphaOff val="-4000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22B1C16-7FF0-4DBE-B32E-E43FEB1E2EAC}">
      <dsp:nvSpPr>
        <dsp:cNvPr id="0" name=""/>
        <dsp:cNvSpPr/>
      </dsp:nvSpPr>
      <dsp:spPr>
        <a:xfrm>
          <a:off x="6615885" y="538395"/>
          <a:ext cx="249564" cy="249564"/>
        </a:xfrm>
        <a:prstGeom prst="ellipse">
          <a:avLst/>
        </a:prstGeom>
        <a:solidFill>
          <a:schemeClr val="accent1">
            <a:alpha val="9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B55AA6D-649D-4145-93EB-08B866A4D4E5}">
      <dsp:nvSpPr>
        <dsp:cNvPr id="0" name=""/>
        <dsp:cNvSpPr/>
      </dsp:nvSpPr>
      <dsp:spPr>
        <a:xfrm>
          <a:off x="7165365" y="890053"/>
          <a:ext cx="2311834" cy="12914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82550" rIns="82550" bIns="123825" numCol="1" spcCol="1270" anchor="t" anchorCtr="0">
          <a:noAutofit/>
        </a:bodyPr>
        <a:lstStyle/>
        <a:p>
          <a:pPr marL="0" lvl="0" indent="0" algn="l" defTabSz="577850">
            <a:lnSpc>
              <a:spcPct val="90000"/>
            </a:lnSpc>
            <a:spcBef>
              <a:spcPct val="0"/>
            </a:spcBef>
            <a:spcAft>
              <a:spcPct val="35000"/>
            </a:spcAft>
            <a:buNone/>
          </a:pPr>
          <a:r>
            <a:rPr lang="en-US" sz="1300" b="0" kern="1200" dirty="0">
              <a:solidFill>
                <a:schemeClr val="bg1"/>
              </a:solidFill>
              <a:latin typeface="Tenorite" pitchFamily="2" charset="0"/>
            </a:rPr>
            <a:t>Deploy strategic networks with compelling e-business needs</a:t>
          </a:r>
          <a:endParaRPr lang="en-US" sz="1300" b="1" kern="1200" dirty="0">
            <a:solidFill>
              <a:schemeClr val="bg1"/>
            </a:solidFill>
            <a:latin typeface="Tenorite" pitchFamily="2" charset="0"/>
          </a:endParaRPr>
        </a:p>
      </dsp:txBody>
      <dsp:txXfrm>
        <a:off x="7165365" y="890053"/>
        <a:ext cx="2311834" cy="1291450"/>
      </dsp:txXfrm>
    </dsp:sp>
    <dsp:sp modelId="{3FA5D5AE-9CAE-4D19-9765-BCEE62095312}">
      <dsp:nvSpPr>
        <dsp:cNvPr id="0" name=""/>
        <dsp:cNvSpPr/>
      </dsp:nvSpPr>
      <dsp:spPr>
        <a:xfrm>
          <a:off x="7165365" y="436300"/>
          <a:ext cx="2311834" cy="45375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07950" bIns="0" numCol="1" spcCol="1270" anchor="ctr" anchorCtr="0">
          <a:noAutofit/>
        </a:bodyPr>
        <a:lstStyle/>
        <a:p>
          <a:pPr marL="0" lvl="0" indent="0" algn="l" defTabSz="755650">
            <a:lnSpc>
              <a:spcPct val="90000"/>
            </a:lnSpc>
            <a:spcBef>
              <a:spcPct val="0"/>
            </a:spcBef>
            <a:spcAft>
              <a:spcPct val="35000"/>
            </a:spcAft>
            <a:buNone/>
            <a:defRPr b="1"/>
          </a:pPr>
          <a:r>
            <a:rPr lang="en-US" sz="1700" b="1" kern="1200" dirty="0">
              <a:solidFill>
                <a:schemeClr val="bg1"/>
              </a:solidFill>
              <a:latin typeface="Tenorite" pitchFamily="2" charset="0"/>
            </a:rPr>
            <a:t>May 20XX</a:t>
          </a:r>
        </a:p>
      </dsp:txBody>
      <dsp:txXfrm>
        <a:off x="7165365" y="436300"/>
        <a:ext cx="2311834" cy="453752"/>
      </dsp:txXfrm>
    </dsp:sp>
    <dsp:sp modelId="{FE6CA7EB-68EC-4E76-9051-08C4CF370101}">
      <dsp:nvSpPr>
        <dsp:cNvPr id="0" name=""/>
        <dsp:cNvSpPr/>
      </dsp:nvSpPr>
      <dsp:spPr>
        <a:xfrm>
          <a:off x="6740667" y="890053"/>
          <a:ext cx="0" cy="1291450"/>
        </a:xfrm>
        <a:prstGeom prst="line">
          <a:avLst/>
        </a:prstGeom>
        <a:noFill/>
        <a:ln w="12700" cap="flat" cmpd="sng" algn="ctr">
          <a:solidFill>
            <a:schemeClr val="accent2"/>
          </a:solidFill>
          <a:prstDash val="dash"/>
          <a:miter lim="800000"/>
        </a:ln>
        <a:effectLst/>
      </dsp:spPr>
      <dsp:style>
        <a:lnRef idx="1">
          <a:scrgbClr r="0" g="0" b="0"/>
        </a:lnRef>
        <a:fillRef idx="0">
          <a:scrgbClr r="0" g="0" b="0"/>
        </a:fillRef>
        <a:effectRef idx="0">
          <a:scrgbClr r="0" g="0" b="0"/>
        </a:effectRef>
        <a:fontRef idx="minor"/>
      </dsp:style>
    </dsp:sp>
    <dsp:sp modelId="{58B7B786-A0AD-4662-8D54-C5C572D2C32C}">
      <dsp:nvSpPr>
        <dsp:cNvPr id="0" name=""/>
        <dsp:cNvSpPr/>
      </dsp:nvSpPr>
      <dsp:spPr>
        <a:xfrm>
          <a:off x="6698885" y="2140666"/>
          <a:ext cx="81675" cy="81675"/>
        </a:xfrm>
        <a:prstGeom prst="ellipse">
          <a:avLst/>
        </a:prstGeom>
        <a:solidFill>
          <a:schemeClr val="accent2"/>
        </a:solidFill>
        <a:ln w="635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17/3/layout/DropPinTimeline">
  <dgm:title val="Drop Pin Timeline"/>
  <dgm:desc val="Use to show a list of events in chronological order. An invisible box next to the pin contains the date and the description is immediately below. It can display a medium amount of text and medium length date format."/>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fg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9050">
                    <a:solidFill>
                      <a:srgbClr val="000000"/>
                    </a:solidFill>
                    <a:tailEnd type="triangle" w="lg" len="lg"/>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triangle" w="lg" len="lg"/>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b" refFor="ch" refForName="DropPinPlaceHolder1"/>
                        <dgm:constr type="b"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18"/>
                        <dgm:constr type="h" for="ch" forName="ConnectorPoint1" refType="h" refFor="ch" refForName="DropPinPlaceHolder1" fact="0.18"/>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2TextContainer1" refType="w" fact="0.83"/>
                        <dgm:constr type="l" for="ch" forName="L2TextContainer1" refType="r" refFor="ch" refForName="DropPinPlaceHolder1"/>
                        <dgm:constr type="b" for="ch" forName="L2TextContainer1" refType="t" refFor="ch" refForName="DropPinPlaceHolder1"/>
                        <dgm:constr type="t" for="ch" forName="L2TextContainer1" refType="h" fact="0.5"/>
                        <dgm:constr type="w" for="ch" forName="L1TextContainer1" refType="w" fact="0.83"/>
                        <dgm:constr type="l" for="ch" forName="L1TextContainer1" refType="r" refFor="ch" refForName="DropPinPlaceHolder1"/>
                        <dgm:constr type="b" for="ch" forName="L1TextContainer1" refType="b" refFor="ch" refForName="DropPinPlaceHolder1"/>
                        <dgm:constr type="t" for="ch" forName="L1TextContainer1" refType="t" refFor="ch" refForName="DropPinPlaceHolder1"/>
                        <dgm:constr type="w" for="ch" forName="ConnectLine1"/>
                        <dgm:constr type="ctrX" for="ch" forName="ConnectLine1" refType="ctrX" refFor="ch" refForName="DropPinPlaceHolder1"/>
                        <dgm:constr type="t" for="ch" forName="ConnectLine1" refType="h" fact="0.5"/>
                        <dgm:constr type="b" for="ch" forName="ConnectLine1" refType="t"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dgm:constr type="h" for="ch" forName="DropPin1" refType="h"/>
                  <dgm:constr type="ctrX" for="ch" forName="DropPin1" refType="w" fact="0.5"/>
                  <dgm:constr type="ctrY" for="ch" forName="DropPin1" refType="h" fact="0.5"/>
                  <dgm:constr type="w" for="ch" forName="Ellipse1" refType="w" refFor="ch" refForName="DropPin1" fact="0.55"/>
                  <dgm:constr type="h" for="ch" forName="Ellipse1" refType="w" refFor="ch" refForName="DropPin1" fact="0.55"/>
                  <dgm:constr type="ctrX" for="ch" forName="Ellipse1" refType="ctrX" refFor="ch" refForName="DropPin1"/>
                  <dgm:constr type="ctrY" for="ch" forName="Ellipse1" refType="ctrY" refFor="ch" refForName="DropPin1"/>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refType="primFontSz" fact="0.5"/>
                      <dgm:constr type="bMarg" refType="primFontSz" fact="0.75"/>
                    </dgm:constrLst>
                  </dgm:if>
                  <dgm:else name="Name881">
                    <dgm:alg type="tx">
                      <dgm:param type="txAnchorVert" val="b"/>
                      <dgm:param type="parTxLTRAlign" val="l"/>
                      <dgm:param type="parTxRTLAlign" val="l"/>
                      <dgm:param type="txAnchorVertCh" val="b"/>
                      <dgm:param type="shpTxRTLAlignCh" val="l"/>
                      <dgm:param type="shpTxLTRAlignCh" val="l"/>
                    </dgm:alg>
                    <dgm:constrLst>
                      <dgm:constr type="lMarg"/>
                      <dgm:constr type="rMarg" refType="primFontSz" fact="0.5"/>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1"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1"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b" refFor="ch" refForName="DropPinPlaceHolder"/>
                        <dgm:constr type="b"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18"/>
                        <dgm:constr type="h" for="ch" forName="ConnectorPoint" refType="h" refFor="ch" refForName="DropPinPlaceHolder" fact="0.18"/>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2TextContainer" refType="w" fact="0.83"/>
                        <dgm:constr type="l" for="ch" forName="L2TextContainer" refType="r" refFor="ch" refForName="DropPinPlaceHolder"/>
                        <dgm:constr type="b" for="ch" forName="L2TextContainer" refType="t" refFor="ch" refForName="DropPinPlaceHolder"/>
                        <dgm:constr type="t" for="ch" forName="L2TextContainer" refType="h" fact="0.5"/>
                        <dgm:constr type="w" for="ch" forName="L1TextContainer" refType="w" fact="0.83"/>
                        <dgm:constr type="l" for="ch" forName="L1TextContainer" refType="r" refFor="ch" refForName="DropPinPlaceHolder"/>
                        <dgm:constr type="b" for="ch" forName="L1TextContainer" refType="b" refFor="ch" refForName="DropPinPlaceHolder"/>
                        <dgm:constr type="t" for="ch" forName="L1TextContainer" refType="t" refFor="ch" refForName="DropPinPlaceHolder"/>
                        <dgm:constr type="w" for="ch" forName="ConnectLine"/>
                        <dgm:constr type="ctrX" for="ch" forName="ConnectLine" refType="ctrX" refFor="ch" refForName="DropPinPlaceHolder"/>
                        <dgm:constr type="t" for="ch" forName="ConnectLine" refType="h" fact="0.5"/>
                        <dgm:constr type="b" for="ch" forName="ConnectLine" refType="t"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dgm:constr type="h" for="ch" forName="DropPin" refType="h"/>
                  <dgm:constr type="ctrX" for="ch" forName="DropPin" refType="w" fact="0.5"/>
                  <dgm:constr type="ctrY" for="ch" forName="DropPin" refType="h" fact="0.5"/>
                  <dgm:constr type="w" for="ch" forName="Ellipse" refType="w" refFor="ch" refForName="DropPin" fact="0.55"/>
                  <dgm:constr type="h" for="ch" forName="Ellipse" refType="w" refFor="ch" refForName="DropPin" fact="0.55"/>
                  <dgm:constr type="ctrX" for="ch" forName="Ellipse" refType="ctrX" refFor="ch" refForName="DropPin"/>
                  <dgm:constr type="ctrY" for="ch" forName="Ellipse" refType="ctrY" refFor="ch" refForName="DropPin"/>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refType="primFontSz" fact="0.5"/>
                      <dgm:constr type="tMarg" refType="primFontSz" fact="0.5"/>
                      <dgm:constr type="bMarg" refType="primFontSz" fact="0.75"/>
                    </dgm:constrLst>
                  </dgm:if>
                  <dgm:else name="Name88">
                    <dgm:alg type="tx">
                      <dgm:param type="txAnchorVert" val="b"/>
                      <dgm:param type="parTxLTRAlign" val="l"/>
                      <dgm:param type="parTxRTLAlign" val="l"/>
                      <dgm:param type="txAnchorVertCh" val="b"/>
                      <dgm:param type="shpTxRTLAlignCh" val="l"/>
                      <dgm:param type="shpTxLTRAlignCh" val="l"/>
                    </dgm:alg>
                    <dgm:constrLst>
                      <dgm:constr type="lMarg"/>
                      <dgm:constr type="rMarg"/>
                      <dgm:constr type="tMarg" refType="primFontSz" fact="0.75"/>
                      <dgm:constr type="bMarg" refType="primFontSz" fact="0.5"/>
                    </dgm:constrLst>
                  </dgm:else>
                </dgm:choose>
                <dgm:shape xmlns:r="http://schemas.openxmlformats.org/officeDocument/2006/relationships" type="rect" r:blip="">
                  <dgm:adjLst/>
                </dgm:shape>
                <dgm:presOf axis="des" ptType="node"/>
                <dgm:ruleLst>
                  <dgm:rule type="primFontSz" val="11" fact="NaN" max="NaN"/>
                </dgm:ruleLst>
              </dgm:layoutNode>
              <dgm:layoutNode name="L1TextContainer" styleLbl="revTx">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refType="primFontSz" fact="0.5"/>
                  <dgm:constr type="tMarg"/>
                  <dgm:constr type="bMarg"/>
                </dgm:constrLst>
                <dgm:ruleLst>
                  <dgm:rule type="primFontSz" val="13" fact="NaN" max="NaN"/>
                </dgm:ruleLst>
              </dgm:layoutNode>
              <dgm:layoutNode name="ConnectLine" styleLbl="sibTrans1D1">
                <dgm:alg type="sp"/>
                <dgm:shape xmlns:r="http://schemas.openxmlformats.org/officeDocument/2006/relationships" type="line" r:blip="">
                  <dgm:adjLst/>
                  <dgm:extLst>
                    <a:ext uri="{B698B0E9-8C71-41B9-8309-B3DCBF30829C}">
                      <dgm1612:spPr xmlns:dgm1612="http://schemas.microsoft.com/office/drawing/2016/12/diagram">
                        <a:ln w="12700">
                          <a:prstDash val="dash"/>
                        </a:ln>
                      </dgm1612:spPr>
                    </a:ext>
                  </dgm:ext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87ADD9-2083-264C-A652-8D52D02F7E72}" type="datetimeFigureOut">
              <a:rPr lang="en-US" smtClean="0"/>
              <a:t>6/19/2023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7DC217-DF71-1A49-B3EA-559F1F43B0FF}" type="slidenum">
              <a:rPr lang="en-US" smtClean="0"/>
              <a:t>‹#›</a:t>
            </a:fld>
            <a:endParaRPr lang="en-US" dirty="0"/>
          </a:p>
        </p:txBody>
      </p:sp>
    </p:spTree>
    <p:extLst>
      <p:ext uri="{BB962C8B-B14F-4D97-AF65-F5344CB8AC3E}">
        <p14:creationId xmlns:p14="http://schemas.microsoft.com/office/powerpoint/2010/main" val="28464252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GDP: https://online.hbs.edu/blog/post/why-is-gdp-important</a:t>
            </a:r>
          </a:p>
          <a:p>
            <a:r>
              <a:rPr lang="en-US" dirty="0"/>
              <a:t>GDP per Capita: https://www.investopedia.com/terms/p/per-capita-gdp.asp#:~:text=GDP%20per%20capita%20measures%20the,per%20person%20in%20a%20nation.</a:t>
            </a:r>
          </a:p>
        </p:txBody>
      </p:sp>
      <p:sp>
        <p:nvSpPr>
          <p:cNvPr id="4" name="Slide Number Placeholder 3"/>
          <p:cNvSpPr>
            <a:spLocks noGrp="1"/>
          </p:cNvSpPr>
          <p:nvPr>
            <p:ph type="sldNum" sz="quarter" idx="5"/>
          </p:nvPr>
        </p:nvSpPr>
        <p:spPr/>
        <p:txBody>
          <a:bodyPr/>
          <a:lstStyle/>
          <a:p>
            <a:fld id="{F97DC217-DF71-1A49-B3EA-559F1F43B0FF}" type="slidenum">
              <a:rPr lang="en-US" smtClean="0"/>
              <a:t>4</a:t>
            </a:fld>
            <a:endParaRPr lang="en-US" dirty="0"/>
          </a:p>
        </p:txBody>
      </p:sp>
    </p:spTree>
    <p:extLst>
      <p:ext uri="{BB962C8B-B14F-4D97-AF65-F5344CB8AC3E}">
        <p14:creationId xmlns:p14="http://schemas.microsoft.com/office/powerpoint/2010/main" val="3487670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3" y="1122363"/>
            <a:ext cx="7096933"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9500507" cy="806675"/>
          </a:xfrm>
        </p:spPr>
        <p:txBody>
          <a:bodyPr>
            <a:noAutofit/>
          </a:bodyPr>
          <a:lstStyle>
            <a:lvl1pPr marL="0" indent="0" algn="l">
              <a:buNone/>
              <a:defRPr sz="32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0" y="4572000"/>
            <a:ext cx="12192000" cy="228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4">
            <a:extLst>
              <a:ext uri="{FF2B5EF4-FFF2-40B4-BE49-F238E27FC236}">
                <a16:creationId xmlns:a16="http://schemas.microsoft.com/office/drawing/2014/main" id="{902465C8-266D-104C-9C49-323DF4A8277E}"/>
              </a:ext>
            </a:extLst>
          </p:cNvPr>
          <p:cNvSpPr/>
          <p:nvPr userDrawn="1"/>
        </p:nvSpPr>
        <p:spPr>
          <a:xfrm>
            <a:off x="583746" y="4960030"/>
            <a:ext cx="1551214" cy="1551214"/>
          </a:xfrm>
          <a:prstGeom prst="ellipse">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10">
            <a:extLst>
              <a:ext uri="{FF2B5EF4-FFF2-40B4-BE49-F238E27FC236}">
                <a16:creationId xmlns:a16="http://schemas.microsoft.com/office/drawing/2014/main" id="{37979A1C-BF60-B345-A664-2E4F7A3461EB}"/>
              </a:ext>
            </a:extLst>
          </p:cNvPr>
          <p:cNvSpPr/>
          <p:nvPr userDrawn="1"/>
        </p:nvSpPr>
        <p:spPr>
          <a:xfrm>
            <a:off x="1" y="4571999"/>
            <a:ext cx="1118508" cy="1118508"/>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 name="Freeform 8">
            <a:extLst>
              <a:ext uri="{FF2B5EF4-FFF2-40B4-BE49-F238E27FC236}">
                <a16:creationId xmlns:a16="http://schemas.microsoft.com/office/drawing/2014/main" id="{58080B3E-915C-2D4C-8608-596E1BFD6387}"/>
              </a:ext>
            </a:extLst>
          </p:cNvPr>
          <p:cNvSpPr/>
          <p:nvPr userDrawn="1"/>
        </p:nvSpPr>
        <p:spPr>
          <a:xfrm>
            <a:off x="1" y="5739492"/>
            <a:ext cx="1118508" cy="1118508"/>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419"/>
            <a:ext cx="3927573" cy="3165022"/>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9E240E8A-950E-7946-826C-415CB5DACA43}"/>
              </a:ext>
            </a:extLst>
          </p:cNvPr>
          <p:cNvSpPr/>
          <p:nvPr userDrawn="1"/>
        </p:nvSpPr>
        <p:spPr>
          <a:xfrm>
            <a:off x="11024507" y="4580708"/>
            <a:ext cx="1167493" cy="2277292"/>
          </a:xfrm>
          <a:custGeom>
            <a:avLst/>
            <a:gdLst>
              <a:gd name="connsiteX0" fmla="*/ 1167473 w 1167493"/>
              <a:gd name="connsiteY0" fmla="*/ 0 h 2272167"/>
              <a:gd name="connsiteX1" fmla="*/ 1167493 w 1167493"/>
              <a:gd name="connsiteY1" fmla="*/ 0 h 2272167"/>
              <a:gd name="connsiteX2" fmla="*/ 1167493 w 1167493"/>
              <a:gd name="connsiteY2" fmla="*/ 492960 h 2272167"/>
              <a:gd name="connsiteX3" fmla="*/ 1167493 w 1167493"/>
              <a:gd name="connsiteY3" fmla="*/ 720385 h 2272167"/>
              <a:gd name="connsiteX4" fmla="*/ 1167493 w 1167493"/>
              <a:gd name="connsiteY4" fmla="*/ 2272167 h 2272167"/>
              <a:gd name="connsiteX5" fmla="*/ 0 w 1167493"/>
              <a:gd name="connsiteY5" fmla="*/ 2272167 h 2272167"/>
              <a:gd name="connsiteX6" fmla="*/ 0 w 1167493"/>
              <a:gd name="connsiteY6" fmla="*/ 1898074 h 2272167"/>
              <a:gd name="connsiteX7" fmla="*/ 0 w 1167493"/>
              <a:gd name="connsiteY7" fmla="*/ 1271597 h 2272167"/>
              <a:gd name="connsiteX8" fmla="*/ 0 w 1167493"/>
              <a:gd name="connsiteY8" fmla="*/ 1177688 h 2272167"/>
              <a:gd name="connsiteX9" fmla="*/ 1048124 w 1167493"/>
              <a:gd name="connsiteY9" fmla="*/ 6080 h 2272167"/>
              <a:gd name="connsiteX10" fmla="*/ 1167473 w 1167493"/>
              <a:gd name="connsiteY10" fmla="*/ 0 h 2272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7493" h="2272167">
                <a:moveTo>
                  <a:pt x="1167473" y="0"/>
                </a:moveTo>
                <a:lnTo>
                  <a:pt x="1167493" y="0"/>
                </a:lnTo>
                <a:lnTo>
                  <a:pt x="1167493" y="492960"/>
                </a:lnTo>
                <a:lnTo>
                  <a:pt x="1167493" y="720385"/>
                </a:lnTo>
                <a:lnTo>
                  <a:pt x="1167493" y="2272167"/>
                </a:lnTo>
                <a:lnTo>
                  <a:pt x="0" y="2272167"/>
                </a:lnTo>
                <a:lnTo>
                  <a:pt x="0" y="1898074"/>
                </a:lnTo>
                <a:lnTo>
                  <a:pt x="0" y="1271597"/>
                </a:lnTo>
                <a:lnTo>
                  <a:pt x="0" y="1177688"/>
                </a:lnTo>
                <a:cubicBezTo>
                  <a:pt x="0" y="567919"/>
                  <a:pt x="459408" y="66389"/>
                  <a:pt x="1048124" y="6080"/>
                </a:cubicBezTo>
                <a:lnTo>
                  <a:pt x="116747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9164985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meline">
    <p:bg>
      <p:bgPr>
        <a:solidFill>
          <a:schemeClr val="accent1"/>
        </a:solidFill>
        <a:effectLst/>
      </p:bgPr>
    </p:bg>
    <p:spTree>
      <p:nvGrpSpPr>
        <p:cNvPr id="1" name=""/>
        <p:cNvGrpSpPr/>
        <p:nvPr/>
      </p:nvGrpSpPr>
      <p:grpSpPr>
        <a:xfrm>
          <a:off x="0" y="0"/>
          <a:ext cx="0" cy="0"/>
          <a:chOff x="0" y="0"/>
          <a:chExt cx="0" cy="0"/>
        </a:xfrm>
      </p:grpSpPr>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solidFill>
                  <a:schemeClr val="bg1"/>
                </a:solidFill>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solidFill>
                  <a:schemeClr val="bg1"/>
                </a:solidFill>
                <a:latin typeface="+mn-lt"/>
              </a:defRPr>
            </a:lvl1pPr>
            <a:lvl2pPr marL="457200" indent="0">
              <a:buNone/>
              <a:defRPr>
                <a:solidFill>
                  <a:schemeClr val="bg1"/>
                </a:solidFill>
                <a:latin typeface="+mn-lt"/>
              </a:defRPr>
            </a:lvl2pPr>
            <a:lvl3pPr marL="914400" indent="0">
              <a:buNone/>
              <a:defRPr>
                <a:solidFill>
                  <a:schemeClr val="bg1"/>
                </a:solidFill>
                <a:latin typeface="+mn-lt"/>
              </a:defRPr>
            </a:lvl3pPr>
            <a:lvl4pPr marL="1371600" indent="0">
              <a:buNone/>
              <a:defRPr>
                <a:solidFill>
                  <a:schemeClr val="bg1"/>
                </a:solidFill>
                <a:latin typeface="+mn-lt"/>
              </a:defRPr>
            </a:lvl4pPr>
            <a:lvl5pPr marL="1828800" indent="0">
              <a:buNone/>
              <a:defRPr>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5F02DCD1-2C6B-F948-9F72-3BB0CF3D512E}" type="datetime1">
              <a:rPr lang="en-US" smtClean="0"/>
              <a:pPr/>
              <a:t>6/19/2023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2"/>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5692755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C1583C39-01BF-7F43-854C-FBB4E9AB6B0C}" type="datetime1">
              <a:rPr lang="en-US" smtClean="0"/>
              <a:pPr/>
              <a:t>6/19/2023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6283235" y="2528203"/>
            <a:ext cx="4663440"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6283235" y="2005689"/>
            <a:ext cx="4663440"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3191274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3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1" y="2526318"/>
            <a:ext cx="3218688"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rot="5400000">
            <a:off x="8580896" y="0"/>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a:off x="-2364"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rot="5400000" flipH="1">
            <a:off x="11258144" y="5924144"/>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2587417"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67114"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4B103E64-1627-9140-8127-1849FED275E1}" type="datetime1">
              <a:rPr lang="en-US" smtClean="0"/>
              <a:pPr/>
              <a:t>6/19/2023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3" name="Content Placeholder 2">
            <a:extLst>
              <a:ext uri="{FF2B5EF4-FFF2-40B4-BE49-F238E27FC236}">
                <a16:creationId xmlns:a16="http://schemas.microsoft.com/office/drawing/2014/main" id="{94CA559C-3355-DE44-ACF9-BDB6083C4225}"/>
              </a:ext>
            </a:extLst>
          </p:cNvPr>
          <p:cNvSpPr>
            <a:spLocks noGrp="1"/>
          </p:cNvSpPr>
          <p:nvPr>
            <p:ph idx="10"/>
          </p:nvPr>
        </p:nvSpPr>
        <p:spPr>
          <a:xfrm>
            <a:off x="4683787"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a:extLst>
              <a:ext uri="{FF2B5EF4-FFF2-40B4-BE49-F238E27FC236}">
                <a16:creationId xmlns:a16="http://schemas.microsoft.com/office/drawing/2014/main" id="{0B33DABA-7BF5-1147-BA5E-63B92F220E51}"/>
              </a:ext>
            </a:extLst>
          </p:cNvPr>
          <p:cNvSpPr>
            <a:spLocks noGrp="1"/>
          </p:cNvSpPr>
          <p:nvPr>
            <p:ph idx="11"/>
          </p:nvPr>
        </p:nvSpPr>
        <p:spPr>
          <a:xfrm>
            <a:off x="116749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5" name="Content Placeholder 2">
            <a:extLst>
              <a:ext uri="{FF2B5EF4-FFF2-40B4-BE49-F238E27FC236}">
                <a16:creationId xmlns:a16="http://schemas.microsoft.com/office/drawing/2014/main" id="{1B05BEE9-8BC0-EC44-B913-DB6426DF2EA7}"/>
              </a:ext>
            </a:extLst>
          </p:cNvPr>
          <p:cNvSpPr>
            <a:spLocks noGrp="1"/>
          </p:cNvSpPr>
          <p:nvPr>
            <p:ph idx="12"/>
          </p:nvPr>
        </p:nvSpPr>
        <p:spPr>
          <a:xfrm>
            <a:off x="4683788"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2">
            <a:extLst>
              <a:ext uri="{FF2B5EF4-FFF2-40B4-BE49-F238E27FC236}">
                <a16:creationId xmlns:a16="http://schemas.microsoft.com/office/drawing/2014/main" id="{43D62993-A055-DF4F-9286-4FFE3A5C7FD7}"/>
              </a:ext>
            </a:extLst>
          </p:cNvPr>
          <p:cNvSpPr>
            <a:spLocks noGrp="1"/>
          </p:cNvSpPr>
          <p:nvPr>
            <p:ph idx="13"/>
          </p:nvPr>
        </p:nvSpPr>
        <p:spPr>
          <a:xfrm>
            <a:off x="8200082" y="2526318"/>
            <a:ext cx="3173279" cy="2828613"/>
          </a:xfrm>
        </p:spPr>
        <p:txBody>
          <a:bodyPr>
            <a:noAutofit/>
          </a:bodyPr>
          <a:lstStyle>
            <a:lvl1pPr marL="0" indent="0">
              <a:buNone/>
              <a:defRPr sz="2000">
                <a:latin typeface="+mn-lt"/>
              </a:defRPr>
            </a:lvl1pPr>
            <a:lvl2pPr marL="457200" indent="0">
              <a:buNone/>
              <a:defRPr sz="1800">
                <a:latin typeface="+mn-lt"/>
              </a:defRPr>
            </a:lvl2pPr>
            <a:lvl3pPr marL="914400" indent="0">
              <a:buNone/>
              <a:defRPr sz="1600">
                <a:latin typeface="+mn-lt"/>
              </a:defRPr>
            </a:lvl3pPr>
            <a:lvl4pPr marL="1371600" indent="0">
              <a:buNone/>
              <a:defRPr sz="1400">
                <a:latin typeface="+mn-lt"/>
              </a:defRPr>
            </a:lvl4pPr>
            <a:lvl5pPr marL="1828800" indent="0">
              <a:buNone/>
              <a:defRPr sz="14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2">
            <a:extLst>
              <a:ext uri="{FF2B5EF4-FFF2-40B4-BE49-F238E27FC236}">
                <a16:creationId xmlns:a16="http://schemas.microsoft.com/office/drawing/2014/main" id="{A896DA2E-4448-254C-86D1-9E16E63CC6A0}"/>
              </a:ext>
            </a:extLst>
          </p:cNvPr>
          <p:cNvSpPr>
            <a:spLocks noGrp="1"/>
          </p:cNvSpPr>
          <p:nvPr>
            <p:ph idx="14"/>
          </p:nvPr>
        </p:nvSpPr>
        <p:spPr>
          <a:xfrm>
            <a:off x="8200083" y="2003804"/>
            <a:ext cx="3173278" cy="522514"/>
          </a:xfrm>
        </p:spPr>
        <p:txBody>
          <a:bodyPr>
            <a:noAutofit/>
          </a:bodyPr>
          <a:lstStyle>
            <a:lvl1pPr marL="0" indent="0">
              <a:buNone/>
              <a:defRPr sz="2400" b="1">
                <a:latin typeface="+mj-lt"/>
              </a:defRPr>
            </a:lvl1pPr>
            <a:lvl2pPr marL="457200" indent="0">
              <a:buNone/>
              <a:defRPr sz="2000" b="1">
                <a:latin typeface="+mj-lt"/>
              </a:defRPr>
            </a:lvl2pPr>
            <a:lvl3pPr marL="914400" indent="0">
              <a:buNone/>
              <a:defRPr sz="1800" b="1">
                <a:latin typeface="+mj-lt"/>
              </a:defRPr>
            </a:lvl3pPr>
            <a:lvl4pPr marL="1371600" indent="0">
              <a:buNone/>
              <a:defRPr sz="1600" b="1">
                <a:latin typeface="+mj-lt"/>
              </a:defRPr>
            </a:lvl4pPr>
            <a:lvl5pPr marL="1828800" indent="0">
              <a:buNone/>
              <a:defRPr sz="1600" b="1">
                <a:latin typeface="+mj-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56976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End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122363"/>
            <a:ext cx="6220278" cy="2387600"/>
          </a:xfrm>
        </p:spPr>
        <p:txBody>
          <a:bodyPr anchor="b">
            <a:noAutofit/>
          </a:bodyPr>
          <a:lstStyle>
            <a:lvl1pPr algn="l">
              <a:defRPr sz="6000" b="1">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3" y="3602038"/>
            <a:ext cx="6220277" cy="2247219"/>
          </a:xfrm>
        </p:spPr>
        <p:txBody>
          <a:bodyPr>
            <a:noAutofit/>
          </a:bodyPr>
          <a:lstStyle>
            <a:lvl1pPr marL="0" indent="0" algn="l">
              <a:buNone/>
              <a:defRPr sz="2800">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Rectangle 3">
            <a:extLst>
              <a:ext uri="{FF2B5EF4-FFF2-40B4-BE49-F238E27FC236}">
                <a16:creationId xmlns:a16="http://schemas.microsoft.com/office/drawing/2014/main" id="{9AC79249-FDC0-364D-A734-AE1DE1605D28}"/>
              </a:ext>
            </a:extLst>
          </p:cNvPr>
          <p:cNvSpPr/>
          <p:nvPr userDrawn="1"/>
        </p:nvSpPr>
        <p:spPr>
          <a:xfrm>
            <a:off x="8264426" y="0"/>
            <a:ext cx="392757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 name="Group 5">
            <a:extLst>
              <a:ext uri="{FF2B5EF4-FFF2-40B4-BE49-F238E27FC236}">
                <a16:creationId xmlns:a16="http://schemas.microsoft.com/office/drawing/2014/main" id="{F15FBB50-09C8-B64E-AE57-67C5E70810CB}"/>
              </a:ext>
            </a:extLst>
          </p:cNvPr>
          <p:cNvGrpSpPr/>
          <p:nvPr userDrawn="1"/>
        </p:nvGrpSpPr>
        <p:grpSpPr>
          <a:xfrm>
            <a:off x="8264427" y="3685939"/>
            <a:ext cx="3927573" cy="3178856"/>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2" name="Freeform 21">
            <a:extLst>
              <a:ext uri="{FF2B5EF4-FFF2-40B4-BE49-F238E27FC236}">
                <a16:creationId xmlns:a16="http://schemas.microsoft.com/office/drawing/2014/main" id="{BC68F289-2744-2F48-893A-3F17911625C8}"/>
              </a:ext>
            </a:extLst>
          </p:cNvPr>
          <p:cNvSpPr/>
          <p:nvPr userDrawn="1"/>
        </p:nvSpPr>
        <p:spPr>
          <a:xfrm>
            <a:off x="0" y="-1"/>
            <a:ext cx="1167493" cy="1167493"/>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16">
            <a:extLst>
              <a:ext uri="{FF2B5EF4-FFF2-40B4-BE49-F238E27FC236}">
                <a16:creationId xmlns:a16="http://schemas.microsoft.com/office/drawing/2014/main" id="{39563C76-BC00-DE47-88F5-C24D3CE3325A}"/>
              </a:ext>
            </a:extLst>
          </p:cNvPr>
          <p:cNvSpPr/>
          <p:nvPr userDrawn="1"/>
        </p:nvSpPr>
        <p:spPr>
          <a:xfrm>
            <a:off x="10228214" y="-1"/>
            <a:ext cx="1963787" cy="3178856"/>
          </a:xfrm>
          <a:custGeom>
            <a:avLst/>
            <a:gdLst>
              <a:gd name="connsiteX0" fmla="*/ 0 w 1963787"/>
              <a:gd name="connsiteY0" fmla="*/ 0 h 3178856"/>
              <a:gd name="connsiteX1" fmla="*/ 1963787 w 1963787"/>
              <a:gd name="connsiteY1" fmla="*/ 0 h 3178856"/>
              <a:gd name="connsiteX2" fmla="*/ 1963787 w 1963787"/>
              <a:gd name="connsiteY2" fmla="*/ 1967129 h 3178856"/>
              <a:gd name="connsiteX3" fmla="*/ 1963787 w 1963787"/>
              <a:gd name="connsiteY3" fmla="*/ 2349671 h 3178856"/>
              <a:gd name="connsiteX4" fmla="*/ 1963787 w 1963787"/>
              <a:gd name="connsiteY4" fmla="*/ 3178856 h 3178856"/>
              <a:gd name="connsiteX5" fmla="*/ 1963753 w 1963787"/>
              <a:gd name="connsiteY5" fmla="*/ 3178856 h 3178856"/>
              <a:gd name="connsiteX6" fmla="*/ 1763002 w 1963787"/>
              <a:gd name="connsiteY6" fmla="*/ 3168629 h 3178856"/>
              <a:gd name="connsiteX7" fmla="*/ 0 w 1963787"/>
              <a:gd name="connsiteY7" fmla="*/ 1197921 h 3178856"/>
              <a:gd name="connsiteX8" fmla="*/ 0 w 1963787"/>
              <a:gd name="connsiteY8" fmla="*/ 1039961 h 3178856"/>
              <a:gd name="connsiteX9" fmla="*/ 0 w 1963787"/>
              <a:gd name="connsiteY9" fmla="*/ 0 h 3178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63787" h="3178856">
                <a:moveTo>
                  <a:pt x="0" y="0"/>
                </a:moveTo>
                <a:lnTo>
                  <a:pt x="1963787" y="0"/>
                </a:lnTo>
                <a:lnTo>
                  <a:pt x="1963787" y="1967129"/>
                </a:lnTo>
                <a:lnTo>
                  <a:pt x="1963787" y="2349671"/>
                </a:lnTo>
                <a:lnTo>
                  <a:pt x="1963787" y="3178856"/>
                </a:lnTo>
                <a:lnTo>
                  <a:pt x="1963753" y="3178856"/>
                </a:lnTo>
                <a:lnTo>
                  <a:pt x="1763002" y="3168629"/>
                </a:lnTo>
                <a:cubicBezTo>
                  <a:pt x="772749" y="3067186"/>
                  <a:pt x="0" y="2223585"/>
                  <a:pt x="0" y="1197921"/>
                </a:cubicBezTo>
                <a:lnTo>
                  <a:pt x="0" y="1039961"/>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25447069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17467"/>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6" name="Freeform 5">
            <a:extLst>
              <a:ext uri="{FF2B5EF4-FFF2-40B4-BE49-F238E27FC236}">
                <a16:creationId xmlns:a16="http://schemas.microsoft.com/office/drawing/2014/main" id="{D11C9832-A021-954E-A34F-2988D1189AE9}"/>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nvGrpSpPr>
          <p:cNvPr id="9" name="Group 8">
            <a:extLst>
              <a:ext uri="{FF2B5EF4-FFF2-40B4-BE49-F238E27FC236}">
                <a16:creationId xmlns:a16="http://schemas.microsoft.com/office/drawing/2014/main" id="{9861BC34-DFBF-2D4F-B463-FCFBC08391FF}"/>
              </a:ext>
            </a:extLst>
          </p:cNvPr>
          <p:cNvGrpSpPr/>
          <p:nvPr userDrawn="1"/>
        </p:nvGrpSpPr>
        <p:grpSpPr>
          <a:xfrm>
            <a:off x="8082092" y="5590903"/>
            <a:ext cx="1572380" cy="1267097"/>
            <a:chOff x="7413403" y="4976359"/>
            <a:chExt cx="2334986" cy="1881641"/>
          </a:xfrm>
        </p:grpSpPr>
        <p:sp>
          <p:nvSpPr>
            <p:cNvPr id="7" name="Freeform 6">
              <a:extLst>
                <a:ext uri="{FF2B5EF4-FFF2-40B4-BE49-F238E27FC236}">
                  <a16:creationId xmlns:a16="http://schemas.microsoft.com/office/drawing/2014/main" id="{55C37C19-F268-4A43-A0D4-3B1B38D48952}"/>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sp>
          <p:nvSpPr>
            <p:cNvPr id="8" name="Freeform 7">
              <a:extLst>
                <a:ext uri="{FF2B5EF4-FFF2-40B4-BE49-F238E27FC236}">
                  <a16:creationId xmlns:a16="http://schemas.microsoft.com/office/drawing/2014/main" id="{E4F760E5-9D5D-E44F-AEBF-20CA8DE87D11}"/>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mn-lt"/>
              </a:endParaRPr>
            </a:p>
          </p:txBody>
        </p:sp>
      </p:gr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DD9C8446-696E-6942-B6C8-CC9CAD0B34E0}" type="datetime1">
              <a:rPr lang="en-US" smtClean="0"/>
              <a:pPr/>
              <a:t>6/19/2023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7822712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A62587F-7496-384A-AF40-18FC8CF0709D}"/>
              </a:ext>
            </a:extLst>
          </p:cNvPr>
          <p:cNvSpPr/>
          <p:nvPr userDrawn="1"/>
        </p:nvSpPr>
        <p:spPr>
          <a:xfrm>
            <a:off x="0" y="2286002"/>
            <a:ext cx="12208822" cy="4572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Freeform 11">
            <a:extLst>
              <a:ext uri="{FF2B5EF4-FFF2-40B4-BE49-F238E27FC236}">
                <a16:creationId xmlns:a16="http://schemas.microsoft.com/office/drawing/2014/main" id="{84DB028B-A475-224B-B675-A15A56CAD0BF}"/>
              </a:ext>
            </a:extLst>
          </p:cNvPr>
          <p:cNvSpPr/>
          <p:nvPr userDrawn="1"/>
        </p:nvSpPr>
        <p:spPr>
          <a:xfrm flipH="1">
            <a:off x="8597718"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61C34955-105B-4D4D-B51D-754C5D38A85D}"/>
              </a:ext>
            </a:extLst>
          </p:cNvPr>
          <p:cNvSpPr/>
          <p:nvPr userDrawn="1"/>
        </p:nvSpPr>
        <p:spPr>
          <a:xfrm>
            <a:off x="1" y="0"/>
            <a:ext cx="933856" cy="933856"/>
          </a:xfrm>
          <a:custGeom>
            <a:avLst/>
            <a:gdLst>
              <a:gd name="connsiteX0" fmla="*/ 0 w 862693"/>
              <a:gd name="connsiteY0" fmla="*/ 0 h 862693"/>
              <a:gd name="connsiteX1" fmla="*/ 862693 w 862693"/>
              <a:gd name="connsiteY1" fmla="*/ 0 h 862693"/>
              <a:gd name="connsiteX2" fmla="*/ 0 w 862693"/>
              <a:gd name="connsiteY2" fmla="*/ 862693 h 862693"/>
              <a:gd name="connsiteX3" fmla="*/ 0 w 862693"/>
              <a:gd name="connsiteY3" fmla="*/ 0 h 862693"/>
            </a:gdLst>
            <a:ahLst/>
            <a:cxnLst>
              <a:cxn ang="0">
                <a:pos x="connsiteX0" y="connsiteY0"/>
              </a:cxn>
              <a:cxn ang="0">
                <a:pos x="connsiteX1" y="connsiteY1"/>
              </a:cxn>
              <a:cxn ang="0">
                <a:pos x="connsiteX2" y="connsiteY2"/>
              </a:cxn>
              <a:cxn ang="0">
                <a:pos x="connsiteX3" y="connsiteY3"/>
              </a:cxn>
            </a:cxnLst>
            <a:rect l="l" t="t" r="r" b="b"/>
            <a:pathLst>
              <a:path w="862693" h="862693">
                <a:moveTo>
                  <a:pt x="0" y="0"/>
                </a:moveTo>
                <a:lnTo>
                  <a:pt x="862693" y="0"/>
                </a:lnTo>
                <a:cubicBezTo>
                  <a:pt x="862693" y="476453"/>
                  <a:pt x="476452" y="862693"/>
                  <a:pt x="0" y="8626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14">
            <a:extLst>
              <a:ext uri="{FF2B5EF4-FFF2-40B4-BE49-F238E27FC236}">
                <a16:creationId xmlns:a16="http://schemas.microsoft.com/office/drawing/2014/main" id="{2734DEB1-EC02-2E42-9292-4ADD115060A5}"/>
              </a:ext>
            </a:extLst>
          </p:cNvPr>
          <p:cNvSpPr/>
          <p:nvPr userDrawn="1"/>
        </p:nvSpPr>
        <p:spPr>
          <a:xfrm rot="5400000" flipH="1" flipV="1">
            <a:off x="10344100" y="438098"/>
            <a:ext cx="2285999" cy="1409801"/>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5E932F0D-7FC3-634B-932C-3625C16C8DE2}"/>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E65DE34-CDB7-41F7-A95A-592B99558C69}"/>
              </a:ext>
            </a:extLst>
          </p:cNvPr>
          <p:cNvSpPr>
            <a:spLocks noGrp="1"/>
          </p:cNvSpPr>
          <p:nvPr>
            <p:ph type="body" idx="1"/>
          </p:nvPr>
        </p:nvSpPr>
        <p:spPr>
          <a:xfrm>
            <a:off x="1167492" y="2653167"/>
            <a:ext cx="9779183" cy="3436483"/>
          </a:xfrm>
        </p:spPr>
        <p:txBody>
          <a:bodyPr>
            <a:noAutofit/>
          </a:bodyPr>
          <a:lstStyle>
            <a:lvl1pPr marL="0" indent="0">
              <a:lnSpc>
                <a:spcPct val="150000"/>
              </a:lnSpc>
              <a:buNone/>
              <a:defRPr sz="2400">
                <a:solidFill>
                  <a:schemeClr val="bg1"/>
                </a:solidFill>
                <a:latin typeface="+mn-lt"/>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E95D4F5-F69B-42F6-8A9D-330F696E144B}"/>
              </a:ext>
            </a:extLst>
          </p:cNvPr>
          <p:cNvSpPr>
            <a:spLocks noGrp="1"/>
          </p:cNvSpPr>
          <p:nvPr>
            <p:ph type="dt" sz="half" idx="10"/>
          </p:nvPr>
        </p:nvSpPr>
        <p:spPr/>
        <p:txBody>
          <a:bodyPr>
            <a:noAutofit/>
          </a:bodyPr>
          <a:lstStyle>
            <a:lvl1pPr>
              <a:defRPr>
                <a:solidFill>
                  <a:schemeClr val="accent2"/>
                </a:solidFill>
                <a:latin typeface="+mn-lt"/>
              </a:defRPr>
            </a:lvl1pPr>
          </a:lstStyle>
          <a:p>
            <a:fld id="{F5592931-05C6-8543-8B6E-A8BD29BD5C2B}" type="datetime1">
              <a:rPr lang="en-US" smtClean="0"/>
              <a:pPr/>
              <a:t>6/19/2023</a:t>
            </a:fld>
            <a:endParaRPr lang="en-US" dirty="0"/>
          </a:p>
        </p:txBody>
      </p:sp>
      <p:sp>
        <p:nvSpPr>
          <p:cNvPr id="5" name="Footer Placeholder 4">
            <a:extLst>
              <a:ext uri="{FF2B5EF4-FFF2-40B4-BE49-F238E27FC236}">
                <a16:creationId xmlns:a16="http://schemas.microsoft.com/office/drawing/2014/main" id="{FA79A23A-2238-4904-8692-9F2DAE8B8FC9}"/>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DB69FC35-DDC8-45FB-8ACB-21C15F57C1F1}"/>
              </a:ext>
            </a:extLst>
          </p:cNvPr>
          <p:cNvSpPr>
            <a:spLocks noGrp="1"/>
          </p:cNvSpPr>
          <p:nvPr>
            <p:ph type="sldNum" sz="quarter" idx="12"/>
          </p:nvPr>
        </p:nvSpPr>
        <p:spPr>
          <a:xfrm>
            <a:off x="10206318" y="6356350"/>
            <a:ext cx="1604682"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title">
    <p:spTree>
      <p:nvGrpSpPr>
        <p:cNvPr id="1" name=""/>
        <p:cNvGrpSpPr/>
        <p:nvPr/>
      </p:nvGrpSpPr>
      <p:grpSpPr>
        <a:xfrm>
          <a:off x="0" y="0"/>
          <a:ext cx="0" cy="0"/>
          <a:chOff x="0" y="0"/>
          <a:chExt cx="0" cy="0"/>
        </a:xfrm>
      </p:grpSpPr>
      <p:sp>
        <p:nvSpPr>
          <p:cNvPr id="23" name="Freeform 22">
            <a:extLst>
              <a:ext uri="{FF2B5EF4-FFF2-40B4-BE49-F238E27FC236}">
                <a16:creationId xmlns:a16="http://schemas.microsoft.com/office/drawing/2014/main" id="{067EACEC-C2DD-EA42-8504-176673AD1F20}"/>
              </a:ext>
            </a:extLst>
          </p:cNvPr>
          <p:cNvSpPr/>
          <p:nvPr userDrawn="1"/>
        </p:nvSpPr>
        <p:spPr>
          <a:xfrm>
            <a:off x="0" y="0"/>
            <a:ext cx="8025490" cy="6858000"/>
          </a:xfrm>
          <a:custGeom>
            <a:avLst/>
            <a:gdLst>
              <a:gd name="connsiteX0" fmla="*/ 0 w 8025490"/>
              <a:gd name="connsiteY0" fmla="*/ 0 h 6858000"/>
              <a:gd name="connsiteX1" fmla="*/ 4596490 w 8025490"/>
              <a:gd name="connsiteY1" fmla="*/ 0 h 6858000"/>
              <a:gd name="connsiteX2" fmla="*/ 8025490 w 8025490"/>
              <a:gd name="connsiteY2" fmla="*/ 3429000 h 6858000"/>
              <a:gd name="connsiteX3" fmla="*/ 4596490 w 8025490"/>
              <a:gd name="connsiteY3" fmla="*/ 6858000 h 6858000"/>
              <a:gd name="connsiteX4" fmla="*/ 0 w 8025490"/>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5490" h="6858000">
                <a:moveTo>
                  <a:pt x="0" y="0"/>
                </a:moveTo>
                <a:lnTo>
                  <a:pt x="4596490" y="0"/>
                </a:lnTo>
                <a:cubicBezTo>
                  <a:pt x="6490274" y="0"/>
                  <a:pt x="8025490" y="1535216"/>
                  <a:pt x="8025490" y="3429000"/>
                </a:cubicBezTo>
                <a:cubicBezTo>
                  <a:pt x="8025490" y="5322784"/>
                  <a:pt x="6490274" y="6858000"/>
                  <a:pt x="4596490" y="6858000"/>
                </a:cubicBez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494248F2-5264-4601-AA0B-6C092F77F2DD}"/>
              </a:ext>
            </a:extLst>
          </p:cNvPr>
          <p:cNvSpPr>
            <a:spLocks noGrp="1"/>
          </p:cNvSpPr>
          <p:nvPr>
            <p:ph type="ctrTitle"/>
          </p:nvPr>
        </p:nvSpPr>
        <p:spPr>
          <a:xfrm>
            <a:off x="1167494" y="1059400"/>
            <a:ext cx="6245912" cy="2387600"/>
          </a:xfrm>
        </p:spPr>
        <p:txBody>
          <a:bodyPr anchor="b">
            <a:noAutofit/>
          </a:bodyPr>
          <a:lstStyle>
            <a:lvl1pPr algn="l">
              <a:defRPr sz="6000" b="1">
                <a:solidFill>
                  <a:schemeClr val="bg1"/>
                </a:solidFill>
                <a:latin typeface="+mj-lt"/>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DCFB69D3-5632-4285-A209-9DCA67DA668C}"/>
              </a:ext>
            </a:extLst>
          </p:cNvPr>
          <p:cNvSpPr>
            <a:spLocks noGrp="1"/>
          </p:cNvSpPr>
          <p:nvPr>
            <p:ph type="subTitle" idx="1"/>
          </p:nvPr>
        </p:nvSpPr>
        <p:spPr>
          <a:xfrm>
            <a:off x="1167494" y="3539075"/>
            <a:ext cx="6245912" cy="1406101"/>
          </a:xfrm>
        </p:spPr>
        <p:txBody>
          <a:bodyPr>
            <a:noAutofit/>
          </a:bodyPr>
          <a:lstStyle>
            <a:lvl1pPr marL="0" indent="0" algn="l">
              <a:buNone/>
              <a:defRPr sz="3200">
                <a:solidFill>
                  <a:schemeClr val="bg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grpSp>
        <p:nvGrpSpPr>
          <p:cNvPr id="6" name="Group 5">
            <a:extLst>
              <a:ext uri="{FF2B5EF4-FFF2-40B4-BE49-F238E27FC236}">
                <a16:creationId xmlns:a16="http://schemas.microsoft.com/office/drawing/2014/main" id="{89843C7E-5704-7A46-8974-F3BFA42E7310}"/>
              </a:ext>
            </a:extLst>
          </p:cNvPr>
          <p:cNvGrpSpPr/>
          <p:nvPr userDrawn="1"/>
        </p:nvGrpSpPr>
        <p:grpSpPr>
          <a:xfrm rot="16200000">
            <a:off x="8286528" y="2207195"/>
            <a:ext cx="3032351" cy="2443610"/>
            <a:chOff x="9857014" y="13834"/>
            <a:chExt cx="2334986" cy="1881641"/>
          </a:xfrm>
        </p:grpSpPr>
        <p:sp>
          <p:nvSpPr>
            <p:cNvPr id="15" name="Freeform 14">
              <a:extLst>
                <a:ext uri="{FF2B5EF4-FFF2-40B4-BE49-F238E27FC236}">
                  <a16:creationId xmlns:a16="http://schemas.microsoft.com/office/drawing/2014/main" id="{EFBF1E52-11FA-DC48-B7AD-75734232FFE8}"/>
                </a:ext>
              </a:extLst>
            </p:cNvPr>
            <p:cNvSpPr/>
            <p:nvPr userDrawn="1"/>
          </p:nvSpPr>
          <p:spPr>
            <a:xfrm rot="5400000" flipH="1" flipV="1">
              <a:off x="10667433"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15">
              <a:extLst>
                <a:ext uri="{FF2B5EF4-FFF2-40B4-BE49-F238E27FC236}">
                  <a16:creationId xmlns:a16="http://schemas.microsoft.com/office/drawing/2014/main" id="{4850B620-49F5-3748-84AF-682555D52792}"/>
                </a:ext>
              </a:extLst>
            </p:cNvPr>
            <p:cNvSpPr/>
            <p:nvPr userDrawn="1"/>
          </p:nvSpPr>
          <p:spPr>
            <a:xfrm rot="16200000" flipV="1">
              <a:off x="9499940" y="370908"/>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7" name="Freeform 16">
            <a:extLst>
              <a:ext uri="{FF2B5EF4-FFF2-40B4-BE49-F238E27FC236}">
                <a16:creationId xmlns:a16="http://schemas.microsoft.com/office/drawing/2014/main" id="{0B179973-08D2-EF40-B516-35E75E906394}"/>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17">
            <a:extLst>
              <a:ext uri="{FF2B5EF4-FFF2-40B4-BE49-F238E27FC236}">
                <a16:creationId xmlns:a16="http://schemas.microsoft.com/office/drawing/2014/main" id="{6C811FF3-E48A-194D-8022-65F8C3A17449}"/>
              </a:ext>
            </a:extLst>
          </p:cNvPr>
          <p:cNvSpPr/>
          <p:nvPr userDrawn="1"/>
        </p:nvSpPr>
        <p:spPr>
          <a:xfrm flipH="1">
            <a:off x="8580896"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9865294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1"/>
            <a:ext cx="9779182" cy="3366815"/>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reeform 3">
            <a:extLst>
              <a:ext uri="{FF2B5EF4-FFF2-40B4-BE49-F238E27FC236}">
                <a16:creationId xmlns:a16="http://schemas.microsoft.com/office/drawing/2014/main" id="{6A7F6A3F-E1DD-A246-9A6D-5F9B18BA2588}"/>
              </a:ext>
            </a:extLst>
          </p:cNvPr>
          <p:cNvSpPr/>
          <p:nvPr userDrawn="1"/>
        </p:nvSpPr>
        <p:spPr>
          <a:xfrm flipH="1">
            <a:off x="8580896" y="1"/>
            <a:ext cx="3611104" cy="3611104"/>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 name="Freeform 4">
            <a:extLst>
              <a:ext uri="{FF2B5EF4-FFF2-40B4-BE49-F238E27FC236}">
                <a16:creationId xmlns:a16="http://schemas.microsoft.com/office/drawing/2014/main" id="{055FD0FC-C8FF-6741-A364-A29CDC6F9495}"/>
              </a:ext>
            </a:extLst>
          </p:cNvPr>
          <p:cNvSpPr/>
          <p:nvPr userDrawn="1"/>
        </p:nvSpPr>
        <p:spPr>
          <a:xfrm rot="5400000" flipH="1">
            <a:off x="1" y="3246896"/>
            <a:ext cx="3611104" cy="3611104"/>
          </a:xfrm>
          <a:custGeom>
            <a:avLst/>
            <a:gdLst>
              <a:gd name="connsiteX0" fmla="*/ 0 w 1167493"/>
              <a:gd name="connsiteY0" fmla="*/ 0 h 1167493"/>
              <a:gd name="connsiteX1" fmla="*/ 1167493 w 1167493"/>
              <a:gd name="connsiteY1" fmla="*/ 1167493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cubicBezTo>
                  <a:pt x="0" y="644789"/>
                  <a:pt x="522704" y="1167493"/>
                  <a:pt x="1167493" y="1167493"/>
                </a:cubicBezTo>
                <a:lnTo>
                  <a:pt x="0" y="1167493"/>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2"/>
                </a:solidFill>
                <a:latin typeface="+mn-lt"/>
              </a:defRPr>
            </a:lvl1pPr>
          </a:lstStyle>
          <a:p>
            <a:fld id="{7E7AB22C-8B7E-9B4A-8C65-396C3C874D86}" type="datetime1">
              <a:rPr lang="en-US" smtClean="0"/>
              <a:pPr/>
              <a:t>6/19/2023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69781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Chart 2">
    <p:bg>
      <p:bgPr>
        <a:solidFill>
          <a:schemeClr val="accent2"/>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BA2A58C-57B7-834C-8F5C-3299322411B1}"/>
              </a:ext>
            </a:extLst>
          </p:cNvPr>
          <p:cNvGrpSpPr/>
          <p:nvPr userDrawn="1"/>
        </p:nvGrpSpPr>
        <p:grpSpPr>
          <a:xfrm rot="16200000">
            <a:off x="10772262" y="152641"/>
            <a:ext cx="1572380" cy="1267097"/>
            <a:chOff x="7413403" y="4976359"/>
            <a:chExt cx="2334986" cy="1881641"/>
          </a:xfrm>
        </p:grpSpPr>
        <p:sp>
          <p:nvSpPr>
            <p:cNvPr id="13" name="Freeform 12">
              <a:extLst>
                <a:ext uri="{FF2B5EF4-FFF2-40B4-BE49-F238E27FC236}">
                  <a16:creationId xmlns:a16="http://schemas.microsoft.com/office/drawing/2014/main" id="{801D8067-144A-FE48-AF1E-529B662DCAD3}"/>
                </a:ext>
              </a:extLst>
            </p:cNvPr>
            <p:cNvSpPr/>
            <p:nvPr userDrawn="1"/>
          </p:nvSpPr>
          <p:spPr>
            <a:xfrm rot="5400000" flipH="1" flipV="1">
              <a:off x="8223822"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13">
              <a:extLst>
                <a:ext uri="{FF2B5EF4-FFF2-40B4-BE49-F238E27FC236}">
                  <a16:creationId xmlns:a16="http://schemas.microsoft.com/office/drawing/2014/main" id="{2ECA7D87-C78C-C140-AA28-C0FB20209045}"/>
                </a:ext>
              </a:extLst>
            </p:cNvPr>
            <p:cNvSpPr/>
            <p:nvPr userDrawn="1"/>
          </p:nvSpPr>
          <p:spPr>
            <a:xfrm rot="16200000" flipV="1">
              <a:off x="7056329" y="5333433"/>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3CD97974-B93C-4C96-B3F6-F69E3D6DE6CA}"/>
              </a:ext>
            </a:extLst>
          </p:cNvPr>
          <p:cNvSpPr>
            <a:spLocks noGrp="1"/>
          </p:cNvSpPr>
          <p:nvPr>
            <p:ph type="title"/>
          </p:nvPr>
        </p:nvSpPr>
        <p:spPr>
          <a:xfrm>
            <a:off x="1167492" y="381000"/>
            <a:ext cx="9779183" cy="1325563"/>
          </a:xfrm>
        </p:spPr>
        <p:txBody>
          <a:bodyPr anchor="b">
            <a:noAutofit/>
          </a:bodyPr>
          <a:lstStyle>
            <a:lvl1pPr>
              <a:defRPr sz="4800" b="1">
                <a:latin typeface="+mj-lt"/>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A6FC6F2-80B4-49A7-9448-33FE2DF0E967}"/>
              </a:ext>
            </a:extLst>
          </p:cNvPr>
          <p:cNvSpPr>
            <a:spLocks noGrp="1"/>
          </p:cNvSpPr>
          <p:nvPr>
            <p:ph idx="1"/>
          </p:nvPr>
        </p:nvSpPr>
        <p:spPr>
          <a:xfrm>
            <a:off x="1167493" y="2087563"/>
            <a:ext cx="9779182" cy="3366813"/>
          </a:xfrm>
        </p:spPr>
        <p:txBody>
          <a:bodyPr>
            <a:noAutofit/>
          </a:bodyPr>
          <a:lstStyle>
            <a:lvl1pPr marL="0" indent="0">
              <a:buNone/>
              <a:defRPr>
                <a:latin typeface="+mn-lt"/>
              </a:defRPr>
            </a:lvl1pPr>
            <a:lvl2pPr marL="457200" indent="0">
              <a:buNone/>
              <a:defRPr>
                <a:latin typeface="+mn-lt"/>
              </a:defRPr>
            </a:lvl2pPr>
            <a:lvl3pPr marL="914400" indent="0">
              <a:buNone/>
              <a:defRPr>
                <a:latin typeface="+mn-lt"/>
              </a:defRPr>
            </a:lvl3pPr>
            <a:lvl4pPr marL="1371600" indent="0">
              <a:buNone/>
              <a:defRPr>
                <a:latin typeface="+mn-lt"/>
              </a:defRPr>
            </a:lvl4pPr>
            <a:lvl5pPr marL="1828800" indent="0">
              <a:buNone/>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3">
            <a:extLst>
              <a:ext uri="{FF2B5EF4-FFF2-40B4-BE49-F238E27FC236}">
                <a16:creationId xmlns:a16="http://schemas.microsoft.com/office/drawing/2014/main" id="{7536C149-3EFE-A94E-902D-57CED00B2C0F}"/>
              </a:ext>
            </a:extLst>
          </p:cNvPr>
          <p:cNvSpPr>
            <a:spLocks noGrp="1"/>
          </p:cNvSpPr>
          <p:nvPr>
            <p:ph type="dt" sz="half" idx="2"/>
          </p:nvPr>
        </p:nvSpPr>
        <p:spPr>
          <a:xfrm>
            <a:off x="381000" y="6356350"/>
            <a:ext cx="1701018" cy="365125"/>
          </a:xfrm>
          <a:prstGeom prst="rect">
            <a:avLst/>
          </a:prstGeom>
        </p:spPr>
        <p:txBody>
          <a:bodyPr vert="horz" lIns="91440" tIns="45720" rIns="91440" bIns="45720" rtlCol="0" anchor="ctr">
            <a:noAutofit/>
          </a:bodyPr>
          <a:lstStyle>
            <a:lvl1pPr algn="l">
              <a:defRPr sz="1200">
                <a:solidFill>
                  <a:schemeClr val="accent3"/>
                </a:solidFill>
                <a:latin typeface="+mn-lt"/>
              </a:defRPr>
            </a:lvl1pPr>
          </a:lstStyle>
          <a:p>
            <a:fld id="{8CE9AC2A-20AD-8C48-B5EB-B5322BDBCDEE}" type="datetime1">
              <a:rPr lang="en-US" smtClean="0"/>
              <a:pPr/>
              <a:t>6/19/2023</a:t>
            </a:fld>
            <a:endParaRPr lang="en-US" dirty="0"/>
          </a:p>
        </p:txBody>
      </p:sp>
      <p:sp>
        <p:nvSpPr>
          <p:cNvPr id="11" name="Footer Placeholder 4">
            <a:extLst>
              <a:ext uri="{FF2B5EF4-FFF2-40B4-BE49-F238E27FC236}">
                <a16:creationId xmlns:a16="http://schemas.microsoft.com/office/drawing/2014/main" id="{53CA1E78-F17D-F34D-9F81-0DBF44F3789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accent3"/>
                </a:solidFill>
                <a:latin typeface="+mn-lt"/>
              </a:defRPr>
            </a:lvl1pPr>
          </a:lstStyle>
          <a:p>
            <a:r>
              <a:rPr lang="en-US" dirty="0"/>
              <a:t>PRESENTATION TITLE</a:t>
            </a:r>
          </a:p>
        </p:txBody>
      </p:sp>
      <p:sp>
        <p:nvSpPr>
          <p:cNvPr id="12" name="Slide Number Placeholder 5">
            <a:extLst>
              <a:ext uri="{FF2B5EF4-FFF2-40B4-BE49-F238E27FC236}">
                <a16:creationId xmlns:a16="http://schemas.microsoft.com/office/drawing/2014/main" id="{1FE54918-A625-F64F-A42E-A427E9B2D489}"/>
              </a:ext>
            </a:extLst>
          </p:cNvPr>
          <p:cNvSpPr>
            <a:spLocks noGrp="1"/>
          </p:cNvSpPr>
          <p:nvPr>
            <p:ph type="sldNum" sz="quarter" idx="4"/>
          </p:nvPr>
        </p:nvSpPr>
        <p:spPr>
          <a:xfrm>
            <a:off x="10153276" y="6356350"/>
            <a:ext cx="1657723" cy="365125"/>
          </a:xfrm>
          <a:prstGeom prst="rect">
            <a:avLst/>
          </a:prstGeom>
        </p:spPr>
        <p:txBody>
          <a:bodyPr vert="horz" lIns="91440" tIns="45720" rIns="91440" bIns="45720" rtlCol="0" anchor="ctr">
            <a:noAutofit/>
          </a:bodyPr>
          <a:lstStyle>
            <a:lvl1pPr algn="r">
              <a:defRPr sz="1200">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3190945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B5ED18-7A07-47F1-8056-CD86B076AFE2}"/>
              </a:ext>
            </a:extLst>
          </p:cNvPr>
          <p:cNvSpPr>
            <a:spLocks noGrp="1"/>
          </p:cNvSpPr>
          <p:nvPr>
            <p:ph type="title"/>
          </p:nvPr>
        </p:nvSpPr>
        <p:spPr>
          <a:xfrm>
            <a:off x="1798721" y="1684338"/>
            <a:ext cx="8594558" cy="2810460"/>
          </a:xfrm>
        </p:spPr>
        <p:txBody>
          <a:bodyPr>
            <a:noAutofit/>
          </a:bodyPr>
          <a:lstStyle>
            <a:lvl1pPr algn="ctr">
              <a:lnSpc>
                <a:spcPct val="100000"/>
              </a:lnSpc>
              <a:defRPr sz="4600">
                <a:solidFill>
                  <a:schemeClr val="bg1"/>
                </a:solidFill>
                <a:latin typeface="+mj-lt"/>
              </a:defRPr>
            </a:lvl1pPr>
          </a:lstStyle>
          <a:p>
            <a:r>
              <a:rPr lang="en-US"/>
              <a:t>Click to edit Master title style</a:t>
            </a:r>
            <a:endParaRPr lang="en-US" dirty="0"/>
          </a:p>
        </p:txBody>
      </p:sp>
      <p:sp>
        <p:nvSpPr>
          <p:cNvPr id="8" name="Text Placeholder 7">
            <a:extLst>
              <a:ext uri="{FF2B5EF4-FFF2-40B4-BE49-F238E27FC236}">
                <a16:creationId xmlns:a16="http://schemas.microsoft.com/office/drawing/2014/main" id="{4C91C146-F9A8-9A4C-9508-8590923B8D9A}"/>
              </a:ext>
            </a:extLst>
          </p:cNvPr>
          <p:cNvSpPr>
            <a:spLocks noGrp="1"/>
          </p:cNvSpPr>
          <p:nvPr>
            <p:ph type="body" sz="quarter" idx="13" hasCustomPrompt="1"/>
          </p:nvPr>
        </p:nvSpPr>
        <p:spPr>
          <a:xfrm>
            <a:off x="381000" y="519405"/>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10" name="Text Placeholder 9">
            <a:extLst>
              <a:ext uri="{FF2B5EF4-FFF2-40B4-BE49-F238E27FC236}">
                <a16:creationId xmlns:a16="http://schemas.microsoft.com/office/drawing/2014/main" id="{322D6C2B-78AC-DD47-9289-067C968B06C1}"/>
              </a:ext>
            </a:extLst>
          </p:cNvPr>
          <p:cNvSpPr>
            <a:spLocks noGrp="1"/>
          </p:cNvSpPr>
          <p:nvPr>
            <p:ph type="body" sz="quarter" idx="14"/>
          </p:nvPr>
        </p:nvSpPr>
        <p:spPr>
          <a:xfrm>
            <a:off x="6881813" y="4494213"/>
            <a:ext cx="3511550" cy="679450"/>
          </a:xfrm>
        </p:spPr>
        <p:txBody>
          <a:bodyPr>
            <a:noAutofit/>
          </a:bodyPr>
          <a:lstStyle>
            <a:lvl1pPr marL="0" indent="0" algn="r">
              <a:buNone/>
              <a:defRPr sz="2000">
                <a:solidFill>
                  <a:schemeClr val="bg1"/>
                </a:solidFill>
                <a:latin typeface="+mn-lt"/>
              </a:defRPr>
            </a:lvl1pPr>
            <a:lvl2pPr marL="457200" indent="0" algn="r">
              <a:buNone/>
              <a:defRPr sz="1800">
                <a:solidFill>
                  <a:schemeClr val="bg1"/>
                </a:solidFill>
                <a:latin typeface="Tenorite" pitchFamily="2" charset="0"/>
              </a:defRPr>
            </a:lvl2pPr>
            <a:lvl3pPr marL="914400" indent="0" algn="r">
              <a:buNone/>
              <a:defRPr sz="1600">
                <a:solidFill>
                  <a:schemeClr val="bg1"/>
                </a:solidFill>
                <a:latin typeface="Tenorite" pitchFamily="2" charset="0"/>
              </a:defRPr>
            </a:lvl3pPr>
            <a:lvl4pPr marL="1371600" indent="0" algn="r">
              <a:buNone/>
              <a:defRPr sz="1400">
                <a:solidFill>
                  <a:schemeClr val="bg1"/>
                </a:solidFill>
                <a:latin typeface="Tenorite" pitchFamily="2" charset="0"/>
              </a:defRPr>
            </a:lvl4pPr>
            <a:lvl5pPr marL="1828800" indent="0" algn="r">
              <a:buNone/>
              <a:defRPr sz="1400">
                <a:solidFill>
                  <a:schemeClr val="bg1"/>
                </a:solidFill>
                <a:latin typeface="Tenorite" pitchFamily="2" charset="0"/>
              </a:defRPr>
            </a:lvl5pPr>
          </a:lstStyle>
          <a:p>
            <a:pPr lvl="0"/>
            <a:r>
              <a:rPr lang="en-US"/>
              <a:t>Click to edit Master text styles</a:t>
            </a:r>
          </a:p>
        </p:txBody>
      </p:sp>
      <p:sp>
        <p:nvSpPr>
          <p:cNvPr id="9" name="Text Placeholder 7">
            <a:extLst>
              <a:ext uri="{FF2B5EF4-FFF2-40B4-BE49-F238E27FC236}">
                <a16:creationId xmlns:a16="http://schemas.microsoft.com/office/drawing/2014/main" id="{612193CD-03AD-D74D-A5CD-747A9B53F49A}"/>
              </a:ext>
            </a:extLst>
          </p:cNvPr>
          <p:cNvSpPr>
            <a:spLocks noGrp="1"/>
          </p:cNvSpPr>
          <p:nvPr>
            <p:ph type="body" sz="quarter" idx="15" hasCustomPrompt="1"/>
          </p:nvPr>
        </p:nvSpPr>
        <p:spPr>
          <a:xfrm>
            <a:off x="10609104" y="3399692"/>
            <a:ext cx="1364297" cy="1094521"/>
          </a:xfrm>
        </p:spPr>
        <p:txBody>
          <a:bodyPr>
            <a:noAutofit/>
          </a:bodyPr>
          <a:lstStyle>
            <a:lvl1pPr marL="0" indent="0" algn="ctr">
              <a:buNone/>
              <a:defRPr sz="23900" b="1">
                <a:solidFill>
                  <a:schemeClr val="accent1">
                    <a:lumMod val="75000"/>
                  </a:schemeClr>
                </a:solidFill>
                <a:latin typeface="Tenorite" pitchFamily="2" charset="0"/>
              </a:defRPr>
            </a:lvl1pPr>
            <a:lvl2pPr marL="457200" indent="0">
              <a:buNone/>
              <a:defRPr b="1">
                <a:solidFill>
                  <a:schemeClr val="bg1"/>
                </a:solidFill>
                <a:latin typeface="Tenorite" pitchFamily="2" charset="0"/>
              </a:defRPr>
            </a:lvl2pPr>
            <a:lvl3pPr marL="914400" indent="0">
              <a:buNone/>
              <a:defRPr b="1">
                <a:solidFill>
                  <a:schemeClr val="bg1"/>
                </a:solidFill>
                <a:latin typeface="Tenorite" pitchFamily="2" charset="0"/>
              </a:defRPr>
            </a:lvl3pPr>
            <a:lvl4pPr marL="1371600" indent="0">
              <a:buNone/>
              <a:defRPr b="1">
                <a:solidFill>
                  <a:schemeClr val="bg1"/>
                </a:solidFill>
                <a:latin typeface="Tenorite" pitchFamily="2" charset="0"/>
              </a:defRPr>
            </a:lvl4pPr>
            <a:lvl5pPr marL="1828800" indent="0">
              <a:buNone/>
              <a:defRPr b="1">
                <a:solidFill>
                  <a:schemeClr val="bg1"/>
                </a:solidFill>
                <a:latin typeface="Tenorite" pitchFamily="2" charset="0"/>
              </a:defRPr>
            </a:lvl5pPr>
          </a:lstStyle>
          <a:p>
            <a:pPr lvl="0"/>
            <a:r>
              <a:rPr lang="en-US" dirty="0"/>
              <a:t>”</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p:txBody>
          <a:bodyPr>
            <a:noAutofit/>
          </a:bodyPr>
          <a:lstStyle>
            <a:lvl1pPr>
              <a:defRPr>
                <a:solidFill>
                  <a:schemeClr val="accent2"/>
                </a:solidFill>
                <a:latin typeface="+mn-lt"/>
              </a:defRPr>
            </a:lvl1pPr>
          </a:lstStyle>
          <a:p>
            <a:fld id="{4CF75428-5BE0-934D-BB71-675F8E23A386}" type="datetime1">
              <a:rPr lang="en-US" smtClean="0"/>
              <a:pPr/>
              <a:t>6/19/2023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p:txBody>
          <a:bodyPr>
            <a:noAutofit/>
          </a:bodyPr>
          <a:lstStyle>
            <a:lvl1pPr>
              <a:defRPr>
                <a:solidFill>
                  <a:schemeClr val="accent2"/>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p:txBody>
          <a:bodyPr>
            <a:noAutofit/>
          </a:bodyPr>
          <a:lstStyle>
            <a:lvl1pPr>
              <a:defRPr>
                <a:solidFill>
                  <a:schemeClr val="accent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4769475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0" name="Rectangle 29">
            <a:extLst>
              <a:ext uri="{FF2B5EF4-FFF2-40B4-BE49-F238E27FC236}">
                <a16:creationId xmlns:a16="http://schemas.microsoft.com/office/drawing/2014/main" id="{28C225EC-F6EF-1144-834A-F0B91974AA41}"/>
              </a:ext>
            </a:extLst>
          </p:cNvPr>
          <p:cNvSpPr/>
          <p:nvPr userDrawn="1"/>
        </p:nvSpPr>
        <p:spPr>
          <a:xfrm>
            <a:off x="0" y="-1664"/>
            <a:ext cx="9857012" cy="68596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itle 1">
            <a:extLst>
              <a:ext uri="{FF2B5EF4-FFF2-40B4-BE49-F238E27FC236}">
                <a16:creationId xmlns:a16="http://schemas.microsoft.com/office/drawing/2014/main" id="{1E40CEAF-B1BB-174E-A798-3BA60D9C0458}"/>
              </a:ext>
            </a:extLst>
          </p:cNvPr>
          <p:cNvSpPr>
            <a:spLocks noGrp="1"/>
          </p:cNvSpPr>
          <p:nvPr>
            <p:ph type="title"/>
          </p:nvPr>
        </p:nvSpPr>
        <p:spPr>
          <a:xfrm>
            <a:off x="750430" y="381000"/>
            <a:ext cx="8401624"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0" name="Text Placeholder 28">
            <a:extLst>
              <a:ext uri="{FF2B5EF4-FFF2-40B4-BE49-F238E27FC236}">
                <a16:creationId xmlns:a16="http://schemas.microsoft.com/office/drawing/2014/main" id="{CC3A7E03-4F06-4380-90A1-845651EEA3C0}"/>
              </a:ext>
            </a:extLst>
          </p:cNvPr>
          <p:cNvSpPr>
            <a:spLocks noGrp="1"/>
          </p:cNvSpPr>
          <p:nvPr>
            <p:ph type="body" sz="quarter" idx="17" hasCustomPrompt="1"/>
          </p:nvPr>
        </p:nvSpPr>
        <p:spPr>
          <a:xfrm>
            <a:off x="2123351" y="2426400"/>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1" name="Text Placeholder 28">
            <a:extLst>
              <a:ext uri="{FF2B5EF4-FFF2-40B4-BE49-F238E27FC236}">
                <a16:creationId xmlns:a16="http://schemas.microsoft.com/office/drawing/2014/main" id="{31AF5791-727B-438A-A7EF-5D132167C89B}"/>
              </a:ext>
            </a:extLst>
          </p:cNvPr>
          <p:cNvSpPr>
            <a:spLocks noGrp="1"/>
          </p:cNvSpPr>
          <p:nvPr>
            <p:ph type="body" sz="quarter" idx="18" hasCustomPrompt="1"/>
          </p:nvPr>
        </p:nvSpPr>
        <p:spPr>
          <a:xfrm>
            <a:off x="2123350" y="2811646"/>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7" name="Picture Placeholder 23">
            <a:extLst>
              <a:ext uri="{FF2B5EF4-FFF2-40B4-BE49-F238E27FC236}">
                <a16:creationId xmlns:a16="http://schemas.microsoft.com/office/drawing/2014/main" id="{9ABA5222-6FD6-405B-8AC8-18022C36590F}"/>
              </a:ext>
            </a:extLst>
          </p:cNvPr>
          <p:cNvSpPr>
            <a:spLocks noGrp="1"/>
          </p:cNvSpPr>
          <p:nvPr>
            <p:ph type="pic" sz="quarter" idx="14"/>
          </p:nvPr>
        </p:nvSpPr>
        <p:spPr>
          <a:xfrm>
            <a:off x="5495813" y="2227758"/>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2" name="Text Placeholder 28">
            <a:extLst>
              <a:ext uri="{FF2B5EF4-FFF2-40B4-BE49-F238E27FC236}">
                <a16:creationId xmlns:a16="http://schemas.microsoft.com/office/drawing/2014/main" id="{A1A33FCF-D2EB-478E-8679-428657895F76}"/>
              </a:ext>
            </a:extLst>
          </p:cNvPr>
          <p:cNvSpPr>
            <a:spLocks noGrp="1"/>
          </p:cNvSpPr>
          <p:nvPr>
            <p:ph type="body" sz="quarter" idx="19" hasCustomPrompt="1"/>
          </p:nvPr>
        </p:nvSpPr>
        <p:spPr>
          <a:xfrm>
            <a:off x="6870817" y="242256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3" name="Text Placeholder 28">
            <a:extLst>
              <a:ext uri="{FF2B5EF4-FFF2-40B4-BE49-F238E27FC236}">
                <a16:creationId xmlns:a16="http://schemas.microsoft.com/office/drawing/2014/main" id="{55274EF8-F641-41B2-89C1-FD94AFA48684}"/>
              </a:ext>
            </a:extLst>
          </p:cNvPr>
          <p:cNvSpPr>
            <a:spLocks noGrp="1"/>
          </p:cNvSpPr>
          <p:nvPr>
            <p:ph type="body" sz="quarter" idx="20" hasCustomPrompt="1"/>
          </p:nvPr>
        </p:nvSpPr>
        <p:spPr>
          <a:xfrm>
            <a:off x="6870816" y="280781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8" name="Picture Placeholder 23">
            <a:extLst>
              <a:ext uri="{FF2B5EF4-FFF2-40B4-BE49-F238E27FC236}">
                <a16:creationId xmlns:a16="http://schemas.microsoft.com/office/drawing/2014/main" id="{124DE785-775F-4AE4-94B3-FA728188EBA5}"/>
              </a:ext>
            </a:extLst>
          </p:cNvPr>
          <p:cNvSpPr>
            <a:spLocks noGrp="1"/>
          </p:cNvSpPr>
          <p:nvPr>
            <p:ph type="pic" sz="quarter" idx="15"/>
          </p:nvPr>
        </p:nvSpPr>
        <p:spPr>
          <a:xfrm>
            <a:off x="750429"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4" name="Text Placeholder 28">
            <a:extLst>
              <a:ext uri="{FF2B5EF4-FFF2-40B4-BE49-F238E27FC236}">
                <a16:creationId xmlns:a16="http://schemas.microsoft.com/office/drawing/2014/main" id="{5A429D4E-B795-4E55-852E-9E161F9EBD36}"/>
              </a:ext>
            </a:extLst>
          </p:cNvPr>
          <p:cNvSpPr>
            <a:spLocks noGrp="1"/>
          </p:cNvSpPr>
          <p:nvPr>
            <p:ph type="body" sz="quarter" idx="21" hasCustomPrompt="1"/>
          </p:nvPr>
        </p:nvSpPr>
        <p:spPr>
          <a:xfrm>
            <a:off x="2123351"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5" name="Text Placeholder 28">
            <a:extLst>
              <a:ext uri="{FF2B5EF4-FFF2-40B4-BE49-F238E27FC236}">
                <a16:creationId xmlns:a16="http://schemas.microsoft.com/office/drawing/2014/main" id="{41D297CB-52EE-4DE4-AEAC-CD4AAF2BF17B}"/>
              </a:ext>
            </a:extLst>
          </p:cNvPr>
          <p:cNvSpPr>
            <a:spLocks noGrp="1"/>
          </p:cNvSpPr>
          <p:nvPr>
            <p:ph type="body" sz="quarter" idx="22" hasCustomPrompt="1"/>
          </p:nvPr>
        </p:nvSpPr>
        <p:spPr>
          <a:xfrm>
            <a:off x="2123350"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9" name="Picture Placeholder 23">
            <a:extLst>
              <a:ext uri="{FF2B5EF4-FFF2-40B4-BE49-F238E27FC236}">
                <a16:creationId xmlns:a16="http://schemas.microsoft.com/office/drawing/2014/main" id="{F5694B35-7776-4DB9-9EB7-3AF076EC357D}"/>
              </a:ext>
            </a:extLst>
          </p:cNvPr>
          <p:cNvSpPr>
            <a:spLocks noGrp="1"/>
          </p:cNvSpPr>
          <p:nvPr>
            <p:ph type="pic" sz="quarter" idx="16"/>
          </p:nvPr>
        </p:nvSpPr>
        <p:spPr>
          <a:xfrm>
            <a:off x="5495813" y="4254273"/>
            <a:ext cx="1200374" cy="1201242"/>
          </a:xfrm>
        </p:spPr>
        <p:txBody>
          <a:bodyPr>
            <a:noAutofit/>
          </a:bodyPr>
          <a:lstStyle>
            <a:lvl1pPr marL="0" indent="0">
              <a:buNone/>
              <a:defRPr sz="1400">
                <a:solidFill>
                  <a:schemeClr val="tx1"/>
                </a:solidFill>
                <a:latin typeface="+mn-lt"/>
              </a:defRPr>
            </a:lvl1pPr>
          </a:lstStyle>
          <a:p>
            <a:r>
              <a:rPr lang="en-US"/>
              <a:t>Click icon to add picture</a:t>
            </a:r>
            <a:endParaRPr lang="en-US" dirty="0"/>
          </a:p>
        </p:txBody>
      </p:sp>
      <p:sp>
        <p:nvSpPr>
          <p:cNvPr id="16" name="Text Placeholder 28">
            <a:extLst>
              <a:ext uri="{FF2B5EF4-FFF2-40B4-BE49-F238E27FC236}">
                <a16:creationId xmlns:a16="http://schemas.microsoft.com/office/drawing/2014/main" id="{AD7B736B-3A10-499F-8F23-4437982C8231}"/>
              </a:ext>
            </a:extLst>
          </p:cNvPr>
          <p:cNvSpPr>
            <a:spLocks noGrp="1"/>
          </p:cNvSpPr>
          <p:nvPr>
            <p:ph type="body" sz="quarter" idx="23" hasCustomPrompt="1"/>
          </p:nvPr>
        </p:nvSpPr>
        <p:spPr>
          <a:xfrm>
            <a:off x="6870817" y="4498793"/>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17" name="Text Placeholder 28">
            <a:extLst>
              <a:ext uri="{FF2B5EF4-FFF2-40B4-BE49-F238E27FC236}">
                <a16:creationId xmlns:a16="http://schemas.microsoft.com/office/drawing/2014/main" id="{07165540-290D-4A38-87DE-F52B05BD6A1A}"/>
              </a:ext>
            </a:extLst>
          </p:cNvPr>
          <p:cNvSpPr>
            <a:spLocks noGrp="1"/>
          </p:cNvSpPr>
          <p:nvPr>
            <p:ph type="body" sz="quarter" idx="24" hasCustomPrompt="1"/>
          </p:nvPr>
        </p:nvSpPr>
        <p:spPr>
          <a:xfrm>
            <a:off x="6870816" y="4884039"/>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 name="Date Placeholder 2">
            <a:extLst>
              <a:ext uri="{FF2B5EF4-FFF2-40B4-BE49-F238E27FC236}">
                <a16:creationId xmlns:a16="http://schemas.microsoft.com/office/drawing/2014/main" id="{A0C71211-4520-46A1-9487-4AE49C3239EF}"/>
              </a:ext>
            </a:extLst>
          </p:cNvPr>
          <p:cNvSpPr>
            <a:spLocks noGrp="1"/>
          </p:cNvSpPr>
          <p:nvPr>
            <p:ph type="dt" sz="half" idx="10"/>
          </p:nvPr>
        </p:nvSpPr>
        <p:spPr>
          <a:xfrm>
            <a:off x="381000" y="6356350"/>
            <a:ext cx="1569803" cy="365125"/>
          </a:xfrm>
        </p:spPr>
        <p:txBody>
          <a:bodyPr>
            <a:noAutofit/>
          </a:bodyPr>
          <a:lstStyle>
            <a:lvl1pPr>
              <a:defRPr>
                <a:solidFill>
                  <a:schemeClr val="accent3"/>
                </a:solidFill>
                <a:latin typeface="+mn-lt"/>
              </a:defRPr>
            </a:lvl1pPr>
          </a:lstStyle>
          <a:p>
            <a:fld id="{9A85C5CA-AE29-AB4C-8F85-0373C72001D8}" type="datetime1">
              <a:rPr lang="en-US" smtClean="0"/>
              <a:pPr/>
              <a:t>6/19/2023</a:t>
            </a:fld>
            <a:endParaRPr lang="en-US" dirty="0"/>
          </a:p>
        </p:txBody>
      </p:sp>
      <p:sp>
        <p:nvSpPr>
          <p:cNvPr id="4" name="Footer Placeholder 3">
            <a:extLst>
              <a:ext uri="{FF2B5EF4-FFF2-40B4-BE49-F238E27FC236}">
                <a16:creationId xmlns:a16="http://schemas.microsoft.com/office/drawing/2014/main" id="{96356206-85FD-45F5-A1F7-128DB34C860F}"/>
              </a:ext>
            </a:extLst>
          </p:cNvPr>
          <p:cNvSpPr>
            <a:spLocks noGrp="1"/>
          </p:cNvSpPr>
          <p:nvPr>
            <p:ph type="ftr" sz="quarter" idx="11"/>
          </p:nvPr>
        </p:nvSpPr>
        <p:spPr>
          <a:xfrm>
            <a:off x="2871106" y="6356350"/>
            <a:ext cx="4114800" cy="365125"/>
          </a:xfrm>
        </p:spPr>
        <p:txBody>
          <a:bodyPr>
            <a:noAutofit/>
          </a:bodyPr>
          <a:lstStyle>
            <a:lvl1pPr>
              <a:defRPr>
                <a:solidFill>
                  <a:schemeClr val="accent3"/>
                </a:solidFill>
                <a:latin typeface="+mn-lt"/>
              </a:defRPr>
            </a:lvl1pPr>
          </a:lstStyle>
          <a:p>
            <a:r>
              <a:rPr lang="en-US" dirty="0"/>
              <a:t>PRESENTATION TITLE</a:t>
            </a:r>
          </a:p>
        </p:txBody>
      </p:sp>
      <p:sp>
        <p:nvSpPr>
          <p:cNvPr id="5" name="Slide Number Placeholder 4">
            <a:extLst>
              <a:ext uri="{FF2B5EF4-FFF2-40B4-BE49-F238E27FC236}">
                <a16:creationId xmlns:a16="http://schemas.microsoft.com/office/drawing/2014/main" id="{0203763F-C8CD-4BCB-9A0A-B10F000BC1DB}"/>
              </a:ext>
            </a:extLst>
          </p:cNvPr>
          <p:cNvSpPr>
            <a:spLocks noGrp="1"/>
          </p:cNvSpPr>
          <p:nvPr>
            <p:ph type="sldNum" sz="quarter" idx="12"/>
          </p:nvPr>
        </p:nvSpPr>
        <p:spPr>
          <a:xfrm>
            <a:off x="8332334" y="6356350"/>
            <a:ext cx="1167495" cy="365125"/>
          </a:xfrm>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
        <p:nvSpPr>
          <p:cNvPr id="19" name="Freeform 18">
            <a:extLst>
              <a:ext uri="{FF2B5EF4-FFF2-40B4-BE49-F238E27FC236}">
                <a16:creationId xmlns:a16="http://schemas.microsoft.com/office/drawing/2014/main" id="{AAB3BC7E-B34F-EF47-B125-1574C5484E22}"/>
              </a:ext>
            </a:extLst>
          </p:cNvPr>
          <p:cNvSpPr/>
          <p:nvPr userDrawn="1"/>
        </p:nvSpPr>
        <p:spPr>
          <a:xfrm rot="16200000" flipV="1">
            <a:off x="9499940" y="355410"/>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1" name="Freeform 20">
            <a:extLst>
              <a:ext uri="{FF2B5EF4-FFF2-40B4-BE49-F238E27FC236}">
                <a16:creationId xmlns:a16="http://schemas.microsoft.com/office/drawing/2014/main" id="{7CBC82D0-4F72-C649-8B7F-D4B087957B6C}"/>
              </a:ext>
            </a:extLst>
          </p:cNvPr>
          <p:cNvSpPr/>
          <p:nvPr userDrawn="1"/>
        </p:nvSpPr>
        <p:spPr>
          <a:xfrm flipH="1">
            <a:off x="10866436" y="1879977"/>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24">
            <a:extLst>
              <a:ext uri="{FF2B5EF4-FFF2-40B4-BE49-F238E27FC236}">
                <a16:creationId xmlns:a16="http://schemas.microsoft.com/office/drawing/2014/main" id="{9383F23A-D872-2A4C-B386-A9D269BE694D}"/>
              </a:ext>
            </a:extLst>
          </p:cNvPr>
          <p:cNvSpPr/>
          <p:nvPr userDrawn="1"/>
        </p:nvSpPr>
        <p:spPr>
          <a:xfrm>
            <a:off x="11024507" y="-1664"/>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6" name="Oval 25">
            <a:extLst>
              <a:ext uri="{FF2B5EF4-FFF2-40B4-BE49-F238E27FC236}">
                <a16:creationId xmlns:a16="http://schemas.microsoft.com/office/drawing/2014/main" id="{9221FFDB-AAE2-5943-97A1-82D66AE05DB4}"/>
              </a:ext>
            </a:extLst>
          </p:cNvPr>
          <p:cNvSpPr/>
          <p:nvPr userDrawn="1"/>
        </p:nvSpPr>
        <p:spPr>
          <a:xfrm>
            <a:off x="10334091" y="2737752"/>
            <a:ext cx="1380830" cy="138083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7" name="Freeform 26">
            <a:extLst>
              <a:ext uri="{FF2B5EF4-FFF2-40B4-BE49-F238E27FC236}">
                <a16:creationId xmlns:a16="http://schemas.microsoft.com/office/drawing/2014/main" id="{2E58EEF7-63CA-A845-BAC4-9D3BE05918B5}"/>
              </a:ext>
            </a:extLst>
          </p:cNvPr>
          <p:cNvSpPr/>
          <p:nvPr userDrawn="1"/>
        </p:nvSpPr>
        <p:spPr>
          <a:xfrm rot="16200000" flipH="1">
            <a:off x="10667432" y="5333432"/>
            <a:ext cx="1881641" cy="1167493"/>
          </a:xfrm>
          <a:custGeom>
            <a:avLst/>
            <a:gdLst>
              <a:gd name="connsiteX0" fmla="*/ 1881641 w 1881641"/>
              <a:gd name="connsiteY0" fmla="*/ 1167473 h 1167493"/>
              <a:gd name="connsiteX1" fmla="*/ 1881641 w 1881641"/>
              <a:gd name="connsiteY1" fmla="*/ 1167493 h 1167493"/>
              <a:gd name="connsiteX2" fmla="*/ 1167493 w 1881641"/>
              <a:gd name="connsiteY2" fmla="*/ 1167493 h 1167493"/>
              <a:gd name="connsiteX3" fmla="*/ 0 w 1881641"/>
              <a:gd name="connsiteY3" fmla="*/ 0 h 1167493"/>
              <a:gd name="connsiteX4" fmla="*/ 714149 w 1881641"/>
              <a:gd name="connsiteY4" fmla="*/ 0 h 1167493"/>
              <a:gd name="connsiteX5" fmla="*/ 1875614 w 1881641"/>
              <a:gd name="connsiteY5" fmla="*/ 1048124 h 1167493"/>
              <a:gd name="connsiteX6" fmla="*/ 1881641 w 1881641"/>
              <a:gd name="connsiteY6" fmla="*/ 1167473 h 11674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81641" h="1167493">
                <a:moveTo>
                  <a:pt x="1881641" y="1167473"/>
                </a:moveTo>
                <a:lnTo>
                  <a:pt x="1881641" y="1167493"/>
                </a:lnTo>
                <a:lnTo>
                  <a:pt x="1167493" y="1167493"/>
                </a:lnTo>
                <a:cubicBezTo>
                  <a:pt x="522704" y="1167493"/>
                  <a:pt x="0" y="644789"/>
                  <a:pt x="0" y="0"/>
                </a:cubicBezTo>
                <a:lnTo>
                  <a:pt x="714149" y="0"/>
                </a:lnTo>
                <a:cubicBezTo>
                  <a:pt x="1318639" y="0"/>
                  <a:pt x="1815827" y="459408"/>
                  <a:pt x="1875614" y="1048124"/>
                </a:cubicBezTo>
                <a:lnTo>
                  <a:pt x="1881641" y="116747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757A4624-D8ED-2E4B-AF8C-00DFA6A72D5F}"/>
              </a:ext>
            </a:extLst>
          </p:cNvPr>
          <p:cNvSpPr/>
          <p:nvPr userDrawn="1"/>
        </p:nvSpPr>
        <p:spPr>
          <a:xfrm flipV="1">
            <a:off x="9857012" y="3651505"/>
            <a:ext cx="1325563" cy="1325563"/>
          </a:xfrm>
          <a:custGeom>
            <a:avLst/>
            <a:gdLst>
              <a:gd name="connsiteX0" fmla="*/ 0 w 1167493"/>
              <a:gd name="connsiteY0" fmla="*/ 0 h 1167493"/>
              <a:gd name="connsiteX1" fmla="*/ 1167493 w 1167493"/>
              <a:gd name="connsiteY1" fmla="*/ 0 h 1167493"/>
              <a:gd name="connsiteX2" fmla="*/ 0 w 1167493"/>
              <a:gd name="connsiteY2" fmla="*/ 1167493 h 1167493"/>
              <a:gd name="connsiteX3" fmla="*/ 0 w 1167493"/>
              <a:gd name="connsiteY3" fmla="*/ 0 h 1167493"/>
            </a:gdLst>
            <a:ahLst/>
            <a:cxnLst>
              <a:cxn ang="0">
                <a:pos x="connsiteX0" y="connsiteY0"/>
              </a:cxn>
              <a:cxn ang="0">
                <a:pos x="connsiteX1" y="connsiteY1"/>
              </a:cxn>
              <a:cxn ang="0">
                <a:pos x="connsiteX2" y="connsiteY2"/>
              </a:cxn>
              <a:cxn ang="0">
                <a:pos x="connsiteX3" y="connsiteY3"/>
              </a:cxn>
            </a:cxnLst>
            <a:rect l="l" t="t" r="r" b="b"/>
            <a:pathLst>
              <a:path w="1167493" h="1167493">
                <a:moveTo>
                  <a:pt x="0" y="0"/>
                </a:moveTo>
                <a:lnTo>
                  <a:pt x="1167493" y="0"/>
                </a:lnTo>
                <a:cubicBezTo>
                  <a:pt x="522704" y="0"/>
                  <a:pt x="0" y="522704"/>
                  <a:pt x="0" y="1167493"/>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28">
            <a:extLst>
              <a:ext uri="{FF2B5EF4-FFF2-40B4-BE49-F238E27FC236}">
                <a16:creationId xmlns:a16="http://schemas.microsoft.com/office/drawing/2014/main" id="{DF312EF8-91BE-5946-BE31-8CFE107A2FEA}"/>
              </a:ext>
            </a:extLst>
          </p:cNvPr>
          <p:cNvSpPr/>
          <p:nvPr userDrawn="1"/>
        </p:nvSpPr>
        <p:spPr>
          <a:xfrm flipH="1" flipV="1">
            <a:off x="9857013" y="4976359"/>
            <a:ext cx="1167494" cy="1881641"/>
          </a:xfrm>
          <a:custGeom>
            <a:avLst/>
            <a:gdLst>
              <a:gd name="connsiteX0" fmla="*/ 1167473 w 1167494"/>
              <a:gd name="connsiteY0" fmla="*/ 0 h 1881641"/>
              <a:gd name="connsiteX1" fmla="*/ 1167493 w 1167494"/>
              <a:gd name="connsiteY1" fmla="*/ 0 h 1881641"/>
              <a:gd name="connsiteX2" fmla="*/ 1167493 w 1167494"/>
              <a:gd name="connsiteY2" fmla="*/ 714148 h 1881641"/>
              <a:gd name="connsiteX3" fmla="*/ 1166666 w 1167494"/>
              <a:gd name="connsiteY3" fmla="*/ 730534 h 1881641"/>
              <a:gd name="connsiteX4" fmla="*/ 1167494 w 1167494"/>
              <a:gd name="connsiteY4" fmla="*/ 730534 h 1881641"/>
              <a:gd name="connsiteX5" fmla="*/ 1167494 w 1167494"/>
              <a:gd name="connsiteY5" fmla="*/ 1378059 h 1881641"/>
              <a:gd name="connsiteX6" fmla="*/ 1167493 w 1167494"/>
              <a:gd name="connsiteY6" fmla="*/ 1378059 h 1881641"/>
              <a:gd name="connsiteX7" fmla="*/ 1167493 w 1167494"/>
              <a:gd name="connsiteY7" fmla="*/ 1881641 h 1881641"/>
              <a:gd name="connsiteX8" fmla="*/ 0 w 1167494"/>
              <a:gd name="connsiteY8" fmla="*/ 1881641 h 1881641"/>
              <a:gd name="connsiteX9" fmla="*/ 0 w 1167494"/>
              <a:gd name="connsiteY9" fmla="*/ 1234116 h 1881641"/>
              <a:gd name="connsiteX10" fmla="*/ 0 w 1167494"/>
              <a:gd name="connsiteY10" fmla="*/ 1167492 h 1881641"/>
              <a:gd name="connsiteX11" fmla="*/ 1048124 w 1167494"/>
              <a:gd name="connsiteY11" fmla="*/ 6027 h 1881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67494" h="1881641">
                <a:moveTo>
                  <a:pt x="1167473" y="0"/>
                </a:moveTo>
                <a:lnTo>
                  <a:pt x="1167493" y="0"/>
                </a:lnTo>
                <a:lnTo>
                  <a:pt x="1167493" y="714148"/>
                </a:lnTo>
                <a:lnTo>
                  <a:pt x="1166666" y="730534"/>
                </a:lnTo>
                <a:lnTo>
                  <a:pt x="1167494" y="730534"/>
                </a:lnTo>
                <a:lnTo>
                  <a:pt x="1167494" y="1378059"/>
                </a:lnTo>
                <a:lnTo>
                  <a:pt x="1167493" y="1378059"/>
                </a:lnTo>
                <a:lnTo>
                  <a:pt x="1167493" y="1881641"/>
                </a:lnTo>
                <a:lnTo>
                  <a:pt x="0" y="1881641"/>
                </a:lnTo>
                <a:lnTo>
                  <a:pt x="0" y="1234116"/>
                </a:lnTo>
                <a:lnTo>
                  <a:pt x="0" y="1167492"/>
                </a:lnTo>
                <a:cubicBezTo>
                  <a:pt x="0" y="563002"/>
                  <a:pt x="459408" y="65814"/>
                  <a:pt x="1048124" y="6027"/>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31544191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Whole team">
    <p:bg>
      <p:bgPr>
        <a:solidFill>
          <a:schemeClr val="accent2"/>
        </a:solidFill>
        <a:effectLst/>
      </p:bgPr>
    </p:bg>
    <p:spTree>
      <p:nvGrpSpPr>
        <p:cNvPr id="1" name=""/>
        <p:cNvGrpSpPr/>
        <p:nvPr/>
      </p:nvGrpSpPr>
      <p:grpSpPr>
        <a:xfrm>
          <a:off x="0" y="0"/>
          <a:ext cx="0" cy="0"/>
          <a:chOff x="0" y="0"/>
          <a:chExt cx="0" cy="0"/>
        </a:xfrm>
      </p:grpSpPr>
      <p:sp>
        <p:nvSpPr>
          <p:cNvPr id="54" name="Title 1">
            <a:extLst>
              <a:ext uri="{FF2B5EF4-FFF2-40B4-BE49-F238E27FC236}">
                <a16:creationId xmlns:a16="http://schemas.microsoft.com/office/drawing/2014/main" id="{6825B690-1AD7-4243-AC42-D2CF19B7B02C}"/>
              </a:ext>
            </a:extLst>
          </p:cNvPr>
          <p:cNvSpPr>
            <a:spLocks noGrp="1"/>
          </p:cNvSpPr>
          <p:nvPr>
            <p:ph type="title"/>
          </p:nvPr>
        </p:nvSpPr>
        <p:spPr>
          <a:xfrm>
            <a:off x="750430" y="381000"/>
            <a:ext cx="10678142" cy="1325563"/>
          </a:xfrm>
        </p:spPr>
        <p:txBody>
          <a:bodyPr lIns="0" anchor="b">
            <a:noAutofit/>
          </a:bodyPr>
          <a:lstStyle>
            <a:lvl1pPr>
              <a:defRPr sz="4800" b="1">
                <a:latin typeface="+mj-lt"/>
              </a:defRPr>
            </a:lvl1pPr>
          </a:lstStyle>
          <a:p>
            <a:r>
              <a:rPr lang="en-US"/>
              <a:t>Click to edit Master title style</a:t>
            </a:r>
            <a:endParaRPr lang="en-US" dirty="0"/>
          </a:p>
        </p:txBody>
      </p:sp>
      <p:sp>
        <p:nvSpPr>
          <p:cNvPr id="6" name="Picture Placeholder 23">
            <a:extLst>
              <a:ext uri="{FF2B5EF4-FFF2-40B4-BE49-F238E27FC236}">
                <a16:creationId xmlns:a16="http://schemas.microsoft.com/office/drawing/2014/main" id="{5E48B363-63E8-4F17-842B-53AD935A6529}"/>
              </a:ext>
            </a:extLst>
          </p:cNvPr>
          <p:cNvSpPr>
            <a:spLocks noGrp="1"/>
          </p:cNvSpPr>
          <p:nvPr>
            <p:ph type="pic" sz="quarter" idx="13"/>
          </p:nvPr>
        </p:nvSpPr>
        <p:spPr>
          <a:xfrm>
            <a:off x="750429"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1" name="Text Placeholder 28">
            <a:extLst>
              <a:ext uri="{FF2B5EF4-FFF2-40B4-BE49-F238E27FC236}">
                <a16:creationId xmlns:a16="http://schemas.microsoft.com/office/drawing/2014/main" id="{1825005B-0520-EC49-9A5C-554CB700387B}"/>
              </a:ext>
            </a:extLst>
          </p:cNvPr>
          <p:cNvSpPr>
            <a:spLocks noGrp="1"/>
          </p:cNvSpPr>
          <p:nvPr>
            <p:ph type="body" sz="quarter" idx="17" hasCustomPrompt="1"/>
          </p:nvPr>
        </p:nvSpPr>
        <p:spPr>
          <a:xfrm>
            <a:off x="750430"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2" name="Text Placeholder 28">
            <a:extLst>
              <a:ext uri="{FF2B5EF4-FFF2-40B4-BE49-F238E27FC236}">
                <a16:creationId xmlns:a16="http://schemas.microsoft.com/office/drawing/2014/main" id="{B6697B92-AF89-2C46-BC1E-6CB47E8EA421}"/>
              </a:ext>
            </a:extLst>
          </p:cNvPr>
          <p:cNvSpPr>
            <a:spLocks noGrp="1"/>
          </p:cNvSpPr>
          <p:nvPr>
            <p:ph type="body" sz="quarter" idx="18" hasCustomPrompt="1"/>
          </p:nvPr>
        </p:nvSpPr>
        <p:spPr>
          <a:xfrm>
            <a:off x="750429"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3" name="Picture Placeholder 23">
            <a:extLst>
              <a:ext uri="{FF2B5EF4-FFF2-40B4-BE49-F238E27FC236}">
                <a16:creationId xmlns:a16="http://schemas.microsoft.com/office/drawing/2014/main" id="{FA9FEBB0-45F1-DF45-89C4-B343F8B20BA0}"/>
              </a:ext>
            </a:extLst>
          </p:cNvPr>
          <p:cNvSpPr>
            <a:spLocks noGrp="1"/>
          </p:cNvSpPr>
          <p:nvPr>
            <p:ph type="pic" sz="quarter" idx="28"/>
          </p:nvPr>
        </p:nvSpPr>
        <p:spPr>
          <a:xfrm>
            <a:off x="354939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4" name="Text Placeholder 28">
            <a:extLst>
              <a:ext uri="{FF2B5EF4-FFF2-40B4-BE49-F238E27FC236}">
                <a16:creationId xmlns:a16="http://schemas.microsoft.com/office/drawing/2014/main" id="{EF331731-A7FC-C245-A9C1-0B1A2E994DB6}"/>
              </a:ext>
            </a:extLst>
          </p:cNvPr>
          <p:cNvSpPr>
            <a:spLocks noGrp="1"/>
          </p:cNvSpPr>
          <p:nvPr>
            <p:ph type="body" sz="quarter" idx="29" hasCustomPrompt="1"/>
          </p:nvPr>
        </p:nvSpPr>
        <p:spPr>
          <a:xfrm>
            <a:off x="354939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5" name="Text Placeholder 28">
            <a:extLst>
              <a:ext uri="{FF2B5EF4-FFF2-40B4-BE49-F238E27FC236}">
                <a16:creationId xmlns:a16="http://schemas.microsoft.com/office/drawing/2014/main" id="{313B974E-E762-EE48-B2DF-C8F10DF73444}"/>
              </a:ext>
            </a:extLst>
          </p:cNvPr>
          <p:cNvSpPr>
            <a:spLocks noGrp="1"/>
          </p:cNvSpPr>
          <p:nvPr>
            <p:ph type="body" sz="quarter" idx="30" hasCustomPrompt="1"/>
          </p:nvPr>
        </p:nvSpPr>
        <p:spPr>
          <a:xfrm>
            <a:off x="354939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6" name="Picture Placeholder 23">
            <a:extLst>
              <a:ext uri="{FF2B5EF4-FFF2-40B4-BE49-F238E27FC236}">
                <a16:creationId xmlns:a16="http://schemas.microsoft.com/office/drawing/2014/main" id="{8BA62E8C-79E6-D245-B706-FFB1E051B2D6}"/>
              </a:ext>
            </a:extLst>
          </p:cNvPr>
          <p:cNvSpPr>
            <a:spLocks noGrp="1"/>
          </p:cNvSpPr>
          <p:nvPr>
            <p:ph type="pic" sz="quarter" idx="31"/>
          </p:nvPr>
        </p:nvSpPr>
        <p:spPr>
          <a:xfrm>
            <a:off x="6348367"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37" name="Text Placeholder 28">
            <a:extLst>
              <a:ext uri="{FF2B5EF4-FFF2-40B4-BE49-F238E27FC236}">
                <a16:creationId xmlns:a16="http://schemas.microsoft.com/office/drawing/2014/main" id="{4199EE50-5386-0446-8ADA-23C1B0D6EA4F}"/>
              </a:ext>
            </a:extLst>
          </p:cNvPr>
          <p:cNvSpPr>
            <a:spLocks noGrp="1"/>
          </p:cNvSpPr>
          <p:nvPr>
            <p:ph type="body" sz="quarter" idx="32" hasCustomPrompt="1"/>
          </p:nvPr>
        </p:nvSpPr>
        <p:spPr>
          <a:xfrm>
            <a:off x="6348368"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38" name="Text Placeholder 28">
            <a:extLst>
              <a:ext uri="{FF2B5EF4-FFF2-40B4-BE49-F238E27FC236}">
                <a16:creationId xmlns:a16="http://schemas.microsoft.com/office/drawing/2014/main" id="{478AB5CA-B5A5-934D-BF51-1485953A703D}"/>
              </a:ext>
            </a:extLst>
          </p:cNvPr>
          <p:cNvSpPr>
            <a:spLocks noGrp="1"/>
          </p:cNvSpPr>
          <p:nvPr>
            <p:ph type="body" sz="quarter" idx="33" hasCustomPrompt="1"/>
          </p:nvPr>
        </p:nvSpPr>
        <p:spPr>
          <a:xfrm>
            <a:off x="6348367"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39" name="Picture Placeholder 23">
            <a:extLst>
              <a:ext uri="{FF2B5EF4-FFF2-40B4-BE49-F238E27FC236}">
                <a16:creationId xmlns:a16="http://schemas.microsoft.com/office/drawing/2014/main" id="{3D78BE06-1FC7-3C43-BD15-F4137B564B58}"/>
              </a:ext>
            </a:extLst>
          </p:cNvPr>
          <p:cNvSpPr>
            <a:spLocks noGrp="1"/>
          </p:cNvSpPr>
          <p:nvPr>
            <p:ph type="pic" sz="quarter" idx="34"/>
          </p:nvPr>
        </p:nvSpPr>
        <p:spPr>
          <a:xfrm>
            <a:off x="9147335" y="2068734"/>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0" name="Text Placeholder 28">
            <a:extLst>
              <a:ext uri="{FF2B5EF4-FFF2-40B4-BE49-F238E27FC236}">
                <a16:creationId xmlns:a16="http://schemas.microsoft.com/office/drawing/2014/main" id="{14F01FCC-4797-0343-8739-20331C751C18}"/>
              </a:ext>
            </a:extLst>
          </p:cNvPr>
          <p:cNvSpPr>
            <a:spLocks noGrp="1"/>
          </p:cNvSpPr>
          <p:nvPr>
            <p:ph type="body" sz="quarter" idx="35" hasCustomPrompt="1"/>
          </p:nvPr>
        </p:nvSpPr>
        <p:spPr>
          <a:xfrm>
            <a:off x="9147336" y="2994545"/>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1" name="Text Placeholder 28">
            <a:extLst>
              <a:ext uri="{FF2B5EF4-FFF2-40B4-BE49-F238E27FC236}">
                <a16:creationId xmlns:a16="http://schemas.microsoft.com/office/drawing/2014/main" id="{33FBE6CA-EC7A-1A4B-ADA3-6B78F2DE09C2}"/>
              </a:ext>
            </a:extLst>
          </p:cNvPr>
          <p:cNvSpPr>
            <a:spLocks noGrp="1"/>
          </p:cNvSpPr>
          <p:nvPr>
            <p:ph type="body" sz="quarter" idx="36" hasCustomPrompt="1"/>
          </p:nvPr>
        </p:nvSpPr>
        <p:spPr>
          <a:xfrm>
            <a:off x="9147335" y="3379791"/>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2" name="Picture Placeholder 23">
            <a:extLst>
              <a:ext uri="{FF2B5EF4-FFF2-40B4-BE49-F238E27FC236}">
                <a16:creationId xmlns:a16="http://schemas.microsoft.com/office/drawing/2014/main" id="{6DD7CCE4-AD48-B64F-909E-F88961FBDFC5}"/>
              </a:ext>
            </a:extLst>
          </p:cNvPr>
          <p:cNvSpPr>
            <a:spLocks noGrp="1"/>
          </p:cNvSpPr>
          <p:nvPr>
            <p:ph type="pic" sz="quarter" idx="37"/>
          </p:nvPr>
        </p:nvSpPr>
        <p:spPr>
          <a:xfrm>
            <a:off x="750429"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3" name="Text Placeholder 28">
            <a:extLst>
              <a:ext uri="{FF2B5EF4-FFF2-40B4-BE49-F238E27FC236}">
                <a16:creationId xmlns:a16="http://schemas.microsoft.com/office/drawing/2014/main" id="{C076E7E2-3D95-EA47-BF86-444615F1F141}"/>
              </a:ext>
            </a:extLst>
          </p:cNvPr>
          <p:cNvSpPr>
            <a:spLocks noGrp="1"/>
          </p:cNvSpPr>
          <p:nvPr>
            <p:ph type="body" sz="quarter" idx="38" hasCustomPrompt="1"/>
          </p:nvPr>
        </p:nvSpPr>
        <p:spPr>
          <a:xfrm>
            <a:off x="750430"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4" name="Text Placeholder 28">
            <a:extLst>
              <a:ext uri="{FF2B5EF4-FFF2-40B4-BE49-F238E27FC236}">
                <a16:creationId xmlns:a16="http://schemas.microsoft.com/office/drawing/2014/main" id="{612499D2-373C-3940-97A5-FCA8B245BE45}"/>
              </a:ext>
            </a:extLst>
          </p:cNvPr>
          <p:cNvSpPr>
            <a:spLocks noGrp="1"/>
          </p:cNvSpPr>
          <p:nvPr>
            <p:ph type="body" sz="quarter" idx="39" hasCustomPrompt="1"/>
          </p:nvPr>
        </p:nvSpPr>
        <p:spPr>
          <a:xfrm>
            <a:off x="750429"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5" name="Picture Placeholder 23">
            <a:extLst>
              <a:ext uri="{FF2B5EF4-FFF2-40B4-BE49-F238E27FC236}">
                <a16:creationId xmlns:a16="http://schemas.microsoft.com/office/drawing/2014/main" id="{24B34D6D-4F7E-3942-B8D7-9970BDE53C10}"/>
              </a:ext>
            </a:extLst>
          </p:cNvPr>
          <p:cNvSpPr>
            <a:spLocks noGrp="1"/>
          </p:cNvSpPr>
          <p:nvPr>
            <p:ph type="pic" sz="quarter" idx="40"/>
          </p:nvPr>
        </p:nvSpPr>
        <p:spPr>
          <a:xfrm>
            <a:off x="354939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6" name="Text Placeholder 28">
            <a:extLst>
              <a:ext uri="{FF2B5EF4-FFF2-40B4-BE49-F238E27FC236}">
                <a16:creationId xmlns:a16="http://schemas.microsoft.com/office/drawing/2014/main" id="{D34EDB1D-7E85-D242-B6AE-F6D6907D325A}"/>
              </a:ext>
            </a:extLst>
          </p:cNvPr>
          <p:cNvSpPr>
            <a:spLocks noGrp="1"/>
          </p:cNvSpPr>
          <p:nvPr>
            <p:ph type="body" sz="quarter" idx="41" hasCustomPrompt="1"/>
          </p:nvPr>
        </p:nvSpPr>
        <p:spPr>
          <a:xfrm>
            <a:off x="354939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47" name="Text Placeholder 28">
            <a:extLst>
              <a:ext uri="{FF2B5EF4-FFF2-40B4-BE49-F238E27FC236}">
                <a16:creationId xmlns:a16="http://schemas.microsoft.com/office/drawing/2014/main" id="{3E3BFFF0-114B-6D42-B5E0-8020AC2E26BF}"/>
              </a:ext>
            </a:extLst>
          </p:cNvPr>
          <p:cNvSpPr>
            <a:spLocks noGrp="1"/>
          </p:cNvSpPr>
          <p:nvPr>
            <p:ph type="body" sz="quarter" idx="42" hasCustomPrompt="1"/>
          </p:nvPr>
        </p:nvSpPr>
        <p:spPr>
          <a:xfrm>
            <a:off x="354939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48" name="Picture Placeholder 23">
            <a:extLst>
              <a:ext uri="{FF2B5EF4-FFF2-40B4-BE49-F238E27FC236}">
                <a16:creationId xmlns:a16="http://schemas.microsoft.com/office/drawing/2014/main" id="{EB4488EE-E854-724E-95AE-B9943EE249EA}"/>
              </a:ext>
            </a:extLst>
          </p:cNvPr>
          <p:cNvSpPr>
            <a:spLocks noGrp="1"/>
          </p:cNvSpPr>
          <p:nvPr>
            <p:ph type="pic" sz="quarter" idx="43"/>
          </p:nvPr>
        </p:nvSpPr>
        <p:spPr>
          <a:xfrm>
            <a:off x="6348367"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49" name="Text Placeholder 28">
            <a:extLst>
              <a:ext uri="{FF2B5EF4-FFF2-40B4-BE49-F238E27FC236}">
                <a16:creationId xmlns:a16="http://schemas.microsoft.com/office/drawing/2014/main" id="{C5551B4D-583E-D644-9069-EC096CE76F50}"/>
              </a:ext>
            </a:extLst>
          </p:cNvPr>
          <p:cNvSpPr>
            <a:spLocks noGrp="1"/>
          </p:cNvSpPr>
          <p:nvPr>
            <p:ph type="body" sz="quarter" idx="44" hasCustomPrompt="1"/>
          </p:nvPr>
        </p:nvSpPr>
        <p:spPr>
          <a:xfrm>
            <a:off x="6348368"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0" name="Text Placeholder 28">
            <a:extLst>
              <a:ext uri="{FF2B5EF4-FFF2-40B4-BE49-F238E27FC236}">
                <a16:creationId xmlns:a16="http://schemas.microsoft.com/office/drawing/2014/main" id="{E30C4783-1643-2243-BB4F-E99E04D9216B}"/>
              </a:ext>
            </a:extLst>
          </p:cNvPr>
          <p:cNvSpPr>
            <a:spLocks noGrp="1"/>
          </p:cNvSpPr>
          <p:nvPr>
            <p:ph type="body" sz="quarter" idx="45" hasCustomPrompt="1"/>
          </p:nvPr>
        </p:nvSpPr>
        <p:spPr>
          <a:xfrm>
            <a:off x="6348367"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51" name="Picture Placeholder 23">
            <a:extLst>
              <a:ext uri="{FF2B5EF4-FFF2-40B4-BE49-F238E27FC236}">
                <a16:creationId xmlns:a16="http://schemas.microsoft.com/office/drawing/2014/main" id="{7BBADCE0-02E8-3249-8CBA-17D3783DFE70}"/>
              </a:ext>
            </a:extLst>
          </p:cNvPr>
          <p:cNvSpPr>
            <a:spLocks noGrp="1"/>
          </p:cNvSpPr>
          <p:nvPr>
            <p:ph type="pic" sz="quarter" idx="46"/>
          </p:nvPr>
        </p:nvSpPr>
        <p:spPr>
          <a:xfrm>
            <a:off x="9147335" y="4118551"/>
            <a:ext cx="904987" cy="905641"/>
          </a:xfrm>
        </p:spPr>
        <p:txBody>
          <a:bodyPr>
            <a:noAutofit/>
          </a:bodyPr>
          <a:lstStyle>
            <a:lvl1pPr marL="0" indent="0">
              <a:buNone/>
              <a:defRPr sz="1400">
                <a:solidFill>
                  <a:schemeClr val="tx1"/>
                </a:solidFill>
              </a:defRPr>
            </a:lvl1pPr>
          </a:lstStyle>
          <a:p>
            <a:r>
              <a:rPr lang="en-US"/>
              <a:t>Click icon to add picture</a:t>
            </a:r>
            <a:endParaRPr lang="en-US" dirty="0"/>
          </a:p>
        </p:txBody>
      </p:sp>
      <p:sp>
        <p:nvSpPr>
          <p:cNvPr id="52" name="Text Placeholder 28">
            <a:extLst>
              <a:ext uri="{FF2B5EF4-FFF2-40B4-BE49-F238E27FC236}">
                <a16:creationId xmlns:a16="http://schemas.microsoft.com/office/drawing/2014/main" id="{8D294C40-97E4-FF4F-8A02-10FC7D0EE8B0}"/>
              </a:ext>
            </a:extLst>
          </p:cNvPr>
          <p:cNvSpPr>
            <a:spLocks noGrp="1"/>
          </p:cNvSpPr>
          <p:nvPr>
            <p:ph type="body" sz="quarter" idx="47" hasCustomPrompt="1"/>
          </p:nvPr>
        </p:nvSpPr>
        <p:spPr>
          <a:xfrm>
            <a:off x="9147336" y="5044362"/>
            <a:ext cx="2281237" cy="347662"/>
          </a:xfrm>
        </p:spPr>
        <p:txBody>
          <a:bodyPr lIns="0" tIns="0" rIns="0" bIns="0" anchor="b" anchorCtr="0">
            <a:noAutofit/>
          </a:bodyPr>
          <a:lstStyle>
            <a:lvl1pPr marL="0" indent="0" algn="l">
              <a:lnSpc>
                <a:spcPct val="100000"/>
              </a:lnSpc>
              <a:spcBef>
                <a:spcPts val="0"/>
              </a:spcBef>
              <a:buNone/>
              <a:defRPr sz="1800" b="1" spc="20" baseline="0">
                <a:solidFill>
                  <a:schemeClr val="tx1"/>
                </a:solidFill>
                <a:latin typeface="+mn-lt"/>
              </a:defRPr>
            </a:lvl1pPr>
          </a:lstStyle>
          <a:p>
            <a:pPr lvl="0"/>
            <a:r>
              <a:rPr lang="en-US" dirty="0"/>
              <a:t>Name</a:t>
            </a:r>
          </a:p>
        </p:txBody>
      </p:sp>
      <p:sp>
        <p:nvSpPr>
          <p:cNvPr id="53" name="Text Placeholder 28">
            <a:extLst>
              <a:ext uri="{FF2B5EF4-FFF2-40B4-BE49-F238E27FC236}">
                <a16:creationId xmlns:a16="http://schemas.microsoft.com/office/drawing/2014/main" id="{8B38241F-01B5-574C-A827-67C6352C463C}"/>
              </a:ext>
            </a:extLst>
          </p:cNvPr>
          <p:cNvSpPr>
            <a:spLocks noGrp="1"/>
          </p:cNvSpPr>
          <p:nvPr>
            <p:ph type="body" sz="quarter" idx="48" hasCustomPrompt="1"/>
          </p:nvPr>
        </p:nvSpPr>
        <p:spPr>
          <a:xfrm>
            <a:off x="9147335" y="5429608"/>
            <a:ext cx="2281237" cy="347662"/>
          </a:xfrm>
        </p:spPr>
        <p:txBody>
          <a:bodyPr lIns="0" tIns="0" rIns="0" bIns="0">
            <a:noAutofit/>
          </a:bodyPr>
          <a:lstStyle>
            <a:lvl1pPr marL="0" indent="0" algn="l">
              <a:lnSpc>
                <a:spcPct val="100000"/>
              </a:lnSpc>
              <a:spcBef>
                <a:spcPts val="0"/>
              </a:spcBef>
              <a:buNone/>
              <a:defRPr sz="1400" b="0" spc="20" baseline="0">
                <a:solidFill>
                  <a:schemeClr val="tx1"/>
                </a:solidFill>
                <a:latin typeface="+mn-lt"/>
              </a:defRPr>
            </a:lvl1pPr>
          </a:lstStyle>
          <a:p>
            <a:pPr lvl="0"/>
            <a:r>
              <a:rPr lang="en-US" dirty="0"/>
              <a:t>Title</a:t>
            </a:r>
          </a:p>
        </p:txBody>
      </p:sp>
      <p:sp>
        <p:nvSpPr>
          <p:cNvPr id="18" name="Date Placeholder 17">
            <a:extLst>
              <a:ext uri="{FF2B5EF4-FFF2-40B4-BE49-F238E27FC236}">
                <a16:creationId xmlns:a16="http://schemas.microsoft.com/office/drawing/2014/main" id="{30445668-2DC5-E84C-8B16-922BC95F13F2}"/>
              </a:ext>
            </a:extLst>
          </p:cNvPr>
          <p:cNvSpPr>
            <a:spLocks noGrp="1"/>
          </p:cNvSpPr>
          <p:nvPr>
            <p:ph type="dt" sz="half" idx="25"/>
          </p:nvPr>
        </p:nvSpPr>
        <p:spPr/>
        <p:txBody>
          <a:bodyPr>
            <a:noAutofit/>
          </a:bodyPr>
          <a:lstStyle>
            <a:lvl1pPr>
              <a:defRPr>
                <a:solidFill>
                  <a:schemeClr val="accent3"/>
                </a:solidFill>
                <a:latin typeface="+mn-lt"/>
              </a:defRPr>
            </a:lvl1pPr>
          </a:lstStyle>
          <a:p>
            <a:fld id="{75594855-01E8-5A4B-B2B8-E2ECEF879100}" type="datetime1">
              <a:rPr lang="en-US" smtClean="0"/>
              <a:pPr/>
              <a:t>6/19/2023</a:t>
            </a:fld>
            <a:endParaRPr lang="en-US" dirty="0"/>
          </a:p>
        </p:txBody>
      </p:sp>
      <p:sp>
        <p:nvSpPr>
          <p:cNvPr id="22" name="Footer Placeholder 21">
            <a:extLst>
              <a:ext uri="{FF2B5EF4-FFF2-40B4-BE49-F238E27FC236}">
                <a16:creationId xmlns:a16="http://schemas.microsoft.com/office/drawing/2014/main" id="{D9227732-A878-814C-8621-64ED1B2CCF9F}"/>
              </a:ext>
            </a:extLst>
          </p:cNvPr>
          <p:cNvSpPr>
            <a:spLocks noGrp="1"/>
          </p:cNvSpPr>
          <p:nvPr>
            <p:ph type="ftr" sz="quarter" idx="26"/>
          </p:nvPr>
        </p:nvSpPr>
        <p:spPr/>
        <p:txBody>
          <a:bodyPr>
            <a:noAutofit/>
          </a:bodyPr>
          <a:lstStyle>
            <a:lvl1pPr>
              <a:defRPr>
                <a:solidFill>
                  <a:schemeClr val="accent3"/>
                </a:solidFill>
                <a:latin typeface="+mn-lt"/>
              </a:defRPr>
            </a:lvl1pPr>
          </a:lstStyle>
          <a:p>
            <a:r>
              <a:rPr lang="en-US" dirty="0"/>
              <a:t>PRESENTATION TITLE</a:t>
            </a:r>
          </a:p>
        </p:txBody>
      </p:sp>
      <p:sp>
        <p:nvSpPr>
          <p:cNvPr id="23" name="Slide Number Placeholder 22">
            <a:extLst>
              <a:ext uri="{FF2B5EF4-FFF2-40B4-BE49-F238E27FC236}">
                <a16:creationId xmlns:a16="http://schemas.microsoft.com/office/drawing/2014/main" id="{CE9F02AC-6DFB-0C47-BC8E-4B0594007F33}"/>
              </a:ext>
            </a:extLst>
          </p:cNvPr>
          <p:cNvSpPr>
            <a:spLocks noGrp="1"/>
          </p:cNvSpPr>
          <p:nvPr>
            <p:ph type="sldNum" sz="quarter" idx="27"/>
          </p:nvPr>
        </p:nvSpPr>
        <p:spPr/>
        <p:txBody>
          <a:bodyPr>
            <a:noAutofit/>
          </a:bodyPr>
          <a:lstStyle>
            <a:lvl1pPr>
              <a:defRPr>
                <a:solidFill>
                  <a:schemeClr val="accent3"/>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20057219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381000" y="381000"/>
            <a:ext cx="114300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381000" y="1825625"/>
            <a:ext cx="114300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381000" y="6356350"/>
            <a:ext cx="2743200" cy="365125"/>
          </a:xfrm>
          <a:prstGeom prst="rect">
            <a:avLst/>
          </a:prstGeom>
        </p:spPr>
        <p:txBody>
          <a:bodyPr vert="horz" lIns="91440" tIns="45720" rIns="91440" bIns="45720" rtlCol="0" anchor="ctr">
            <a:noAutofit/>
          </a:bodyPr>
          <a:lstStyle>
            <a:lvl1pPr algn="l">
              <a:defRPr sz="1200">
                <a:solidFill>
                  <a:schemeClr val="tx2"/>
                </a:solidFill>
                <a:latin typeface="+mn-lt"/>
              </a:defRPr>
            </a:lvl1pPr>
          </a:lstStyle>
          <a:p>
            <a:fld id="{B562DF68-3089-814D-8A14-C651FE91885E}" type="datetime1">
              <a:rPr lang="en-US" smtClean="0"/>
              <a:pPr/>
              <a:t>6/19/2023</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tx2"/>
                </a:solidFill>
                <a:latin typeface="+mn-lt"/>
              </a:defRPr>
            </a:lvl1pPr>
          </a:lstStyle>
          <a:p>
            <a:r>
              <a:rPr lang="en-US" dirty="0"/>
              <a:t>PRESENTATION TITLE</a:t>
            </a:r>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067800" y="6356350"/>
            <a:ext cx="2743200" cy="365125"/>
          </a:xfrm>
          <a:prstGeom prst="rect">
            <a:avLst/>
          </a:prstGeom>
        </p:spPr>
        <p:txBody>
          <a:bodyPr vert="horz" lIns="91440" tIns="45720" rIns="91440" bIns="45720" rtlCol="0" anchor="ctr">
            <a:noAutofit/>
          </a:bodyPr>
          <a:lstStyle>
            <a:lvl1pPr algn="r">
              <a:defRPr sz="1200">
                <a:solidFill>
                  <a:schemeClr val="tx2"/>
                </a:solidFill>
                <a:latin typeface="+mn-lt"/>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9" r:id="rId4"/>
    <p:sldLayoutId id="2147483660" r:id="rId5"/>
    <p:sldLayoutId id="2147483661" r:id="rId6"/>
    <p:sldLayoutId id="2147483654" r:id="rId7"/>
    <p:sldLayoutId id="2147483658" r:id="rId8"/>
    <p:sldLayoutId id="2147483662" r:id="rId9"/>
    <p:sldLayoutId id="2147483663" r:id="rId10"/>
    <p:sldLayoutId id="2147483664" r:id="rId11"/>
    <p:sldLayoutId id="2147483665" r:id="rId12"/>
    <p:sldLayoutId id="2147483666" r:id="rId13"/>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A4A3A4"/>
          </p15:clr>
        </p15:guide>
        <p15:guide id="2" pos="3840" userDrawn="1">
          <p15:clr>
            <a:srgbClr val="A4A3A4"/>
          </p15:clr>
        </p15:guide>
        <p15:guide id="3" pos="240" userDrawn="1">
          <p15:clr>
            <a:srgbClr val="547EBF"/>
          </p15:clr>
        </p15:guide>
        <p15:guide id="4" orient="horz" pos="240" userDrawn="1">
          <p15:clr>
            <a:srgbClr val="547EBF"/>
          </p15:clr>
        </p15:guide>
        <p15:guide id="5" pos="7440" userDrawn="1">
          <p15:clr>
            <a:srgbClr val="547EBF"/>
          </p15:clr>
        </p15:guide>
        <p15:guide id="6" orient="horz" pos="4080" userDrawn="1">
          <p15:clr>
            <a:srgbClr val="547EBF"/>
          </p15:clr>
        </p15:guide>
        <p15:guide id="7" pos="3960" userDrawn="1">
          <p15:clr>
            <a:srgbClr val="547EBF"/>
          </p15:clr>
        </p15:guide>
        <p15:guide id="8" pos="3720" userDrawn="1">
          <p15:clr>
            <a:srgbClr val="547EBF"/>
          </p15:clr>
        </p15:guide>
        <p15:guide id="9" pos="2112" userDrawn="1">
          <p15:clr>
            <a:srgbClr val="547EBF"/>
          </p15:clr>
        </p15:guide>
        <p15:guide id="10" pos="1848" userDrawn="1">
          <p15:clr>
            <a:srgbClr val="547EBF"/>
          </p15:clr>
        </p15:guide>
        <p15:guide id="11" pos="5568" userDrawn="1">
          <p15:clr>
            <a:srgbClr val="547EBF"/>
          </p15:clr>
        </p15:guide>
        <p15:guide id="12" pos="5832" userDrawn="1">
          <p15:clr>
            <a:srgbClr val="547EBF"/>
          </p15:clr>
        </p15:guide>
        <p15:guide id="13" pos="4968" userDrawn="1">
          <p15:clr>
            <a:srgbClr val="9FCC3B"/>
          </p15:clr>
        </p15:guide>
        <p15:guide id="14" pos="5208" userDrawn="1">
          <p15:clr>
            <a:srgbClr val="9FCC3B"/>
          </p15:clr>
        </p15:guide>
        <p15:guide id="15" pos="2712" userDrawn="1">
          <p15:clr>
            <a:srgbClr val="9FCC3B"/>
          </p15:clr>
        </p15:guide>
        <p15:guide id="16" pos="2472" userDrawn="1">
          <p15:clr>
            <a:srgbClr val="9FCC3B"/>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hyperlink" Target="https://apps.bea.gov/regional/" TargetMode="External"/><Relationship Id="rId2" Type="http://schemas.openxmlformats.org/officeDocument/2006/relationships/hyperlink" Target="https://www.eia.gov/state/seds/seds-data-complete.php?sid=ND#StatisticsIndicators" TargetMode="External"/><Relationship Id="rId1" Type="http://schemas.openxmlformats.org/officeDocument/2006/relationships/slideLayout" Target="../slideLayouts/slideLayout11.xml"/><Relationship Id="rId6" Type="http://schemas.openxmlformats.org/officeDocument/2006/relationships/hyperlink" Target="https://www.iea.org/data-and-statistics/data-product/world-energy-investment-2023-datafile-2" TargetMode="External"/><Relationship Id="rId5" Type="http://schemas.openxmlformats.org/officeDocument/2006/relationships/hyperlink" Target="https://www.iea.org/data-and-statistics/data-product/energy-technology-rd-and-d-budget-database-2" TargetMode="External"/><Relationship Id="rId4" Type="http://schemas.openxmlformats.org/officeDocument/2006/relationships/hyperlink" Target="https://www.census.gov/data/tables/time-series/dec/popchange-data-text.html"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0.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DF3D98-3C30-4CFC-8643-C81E829C8C25}"/>
              </a:ext>
            </a:extLst>
          </p:cNvPr>
          <p:cNvSpPr>
            <a:spLocks noGrp="1"/>
          </p:cNvSpPr>
          <p:nvPr>
            <p:ph type="ctrTitle"/>
          </p:nvPr>
        </p:nvSpPr>
        <p:spPr>
          <a:xfrm>
            <a:off x="1167493" y="1122363"/>
            <a:ext cx="7096933" cy="2387600"/>
          </a:xfrm>
        </p:spPr>
        <p:txBody>
          <a:bodyPr/>
          <a:lstStyle/>
          <a:p>
            <a:r>
              <a:rPr lang="en-US" dirty="0"/>
              <a:t>Energy to GDP per Capita Comparison</a:t>
            </a:r>
          </a:p>
        </p:txBody>
      </p:sp>
      <p:sp>
        <p:nvSpPr>
          <p:cNvPr id="3" name="Subtitle 2">
            <a:extLst>
              <a:ext uri="{FF2B5EF4-FFF2-40B4-BE49-F238E27FC236}">
                <a16:creationId xmlns:a16="http://schemas.microsoft.com/office/drawing/2014/main" id="{A068D447-28D3-4F5F-B2DC-FD67E9015868}"/>
              </a:ext>
            </a:extLst>
          </p:cNvPr>
          <p:cNvSpPr>
            <a:spLocks noGrp="1"/>
          </p:cNvSpPr>
          <p:nvPr>
            <p:ph type="subTitle" idx="1"/>
          </p:nvPr>
        </p:nvSpPr>
        <p:spPr>
          <a:xfrm>
            <a:off x="1167493" y="3602038"/>
            <a:ext cx="9500507" cy="806675"/>
          </a:xfrm>
        </p:spPr>
        <p:txBody>
          <a:bodyPr/>
          <a:lstStyle/>
          <a:p>
            <a:r>
              <a:rPr lang="en-US" dirty="0"/>
              <a:t>Lawrence Haggerty</a:t>
            </a:r>
          </a:p>
        </p:txBody>
      </p:sp>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1167494" y="1059400"/>
            <a:ext cx="6245912" cy="2387600"/>
          </a:xfrm>
        </p:spPr>
        <p:txBody>
          <a:bodyPr/>
          <a:lstStyle/>
          <a:p>
            <a:r>
              <a:rPr lang="en-US" dirty="0"/>
              <a:t>Investigating Change</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subTitle" idx="1"/>
          </p:nvPr>
        </p:nvSpPr>
        <p:spPr>
          <a:xfrm>
            <a:off x="1167494" y="3539075"/>
            <a:ext cx="6913250" cy="1406101"/>
          </a:xfrm>
        </p:spPr>
        <p:txBody>
          <a:bodyPr vert="horz" lIns="91440" tIns="45720" rIns="91440" bIns="45720" rtlCol="0" anchor="t">
            <a:normAutofit/>
          </a:bodyPr>
          <a:lstStyle/>
          <a:p>
            <a:r>
              <a:rPr lang="en-US" sz="2800" dirty="0"/>
              <a:t>Consumption / Production / GDP per Capita</a:t>
            </a:r>
          </a:p>
        </p:txBody>
      </p:sp>
    </p:spTree>
    <p:extLst>
      <p:ext uri="{BB962C8B-B14F-4D97-AF65-F5344CB8AC3E}">
        <p14:creationId xmlns:p14="http://schemas.microsoft.com/office/powerpoint/2010/main" val="757632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99C8CE-7534-A244-ABE9-5BED2DFEFBDF}" type="datetime1">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6/19/2023</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37183"/>
                </a:solidFill>
                <a:effectLst/>
                <a:uLnTx/>
                <a:uFillTx/>
                <a:latin typeface="Tenorite"/>
                <a:ea typeface="+mn-ea"/>
                <a:cs typeface="+mn-cs"/>
              </a:rPr>
              <a:t>Energy to GDP per Capita Comparison</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10" name="Title 1">
            <a:extLst>
              <a:ext uri="{FF2B5EF4-FFF2-40B4-BE49-F238E27FC236}">
                <a16:creationId xmlns:a16="http://schemas.microsoft.com/office/drawing/2014/main" id="{928F7A46-05F3-FE97-2D31-EDF0697FEE18}"/>
              </a:ext>
            </a:extLst>
          </p:cNvPr>
          <p:cNvSpPr txBox="1">
            <a:spLocks/>
          </p:cNvSpPr>
          <p:nvPr/>
        </p:nvSpPr>
        <p:spPr>
          <a:xfrm>
            <a:off x="0" y="0"/>
            <a:ext cx="12192000" cy="68618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3600" b="1" i="0" u="none" strike="noStrike" kern="1200" cap="none" spc="0" normalizeH="0" baseline="0" noProof="0" dirty="0">
                <a:ln>
                  <a:noFill/>
                </a:ln>
                <a:solidFill>
                  <a:srgbClr val="000000"/>
                </a:solidFill>
                <a:effectLst/>
                <a:uLnTx/>
                <a:uFillTx/>
                <a:latin typeface="Tenorite"/>
                <a:ea typeface="+mj-ea"/>
                <a:cs typeface="+mj-cs"/>
              </a:rPr>
              <a:t>Amount of Change</a:t>
            </a:r>
            <a:endParaRPr kumimoji="0" lang="en-US" sz="3600" b="1" i="0" u="none" strike="noStrike" kern="1200" cap="none" spc="0" normalizeH="0" baseline="0" noProof="0" dirty="0">
              <a:ln>
                <a:noFill/>
              </a:ln>
              <a:solidFill>
                <a:srgbClr val="000000"/>
              </a:solidFill>
              <a:effectLst/>
              <a:uLnTx/>
              <a:uFillTx/>
              <a:latin typeface="Tenorite"/>
              <a:ea typeface="+mj-ea"/>
              <a:cs typeface="+mj-cs"/>
            </a:endParaRPr>
          </a:p>
        </p:txBody>
      </p:sp>
      <p:sp>
        <p:nvSpPr>
          <p:cNvPr id="13" name="Content Placeholder 4">
            <a:extLst>
              <a:ext uri="{FF2B5EF4-FFF2-40B4-BE49-F238E27FC236}">
                <a16:creationId xmlns:a16="http://schemas.microsoft.com/office/drawing/2014/main" id="{0BB44D7A-87E4-B208-9123-DD6F4329FB3B}"/>
              </a:ext>
            </a:extLst>
          </p:cNvPr>
          <p:cNvSpPr txBox="1">
            <a:spLocks/>
          </p:cNvSpPr>
          <p:nvPr/>
        </p:nvSpPr>
        <p:spPr>
          <a:xfrm>
            <a:off x="9182100" y="1621135"/>
            <a:ext cx="3009900" cy="4302468"/>
          </a:xfrm>
          <a:prstGeom prst="rect">
            <a:avLst/>
          </a:prstGeom>
        </p:spPr>
        <p:txBody>
          <a:bodyPr vert="horz" lIns="91440" tIns="45720" rIns="91440" bIns="45720" rtlCol="0" anchor="t">
            <a:normAutofit lnSpcReduction="10000"/>
          </a:bodyPr>
          <a:lstStyle>
            <a:defPPr>
              <a:defRPr lang="en-US"/>
            </a:defPPr>
            <a:lvl1pPr marL="228600" marR="0" lvl="0" indent="-228600" fontAlgn="auto">
              <a:lnSpc>
                <a:spcPct val="90000"/>
              </a:lnSpc>
              <a:spcBef>
                <a:spcPts val="1000"/>
              </a:spcBef>
              <a:spcAft>
                <a:spcPts val="0"/>
              </a:spcAft>
              <a:buClrTx/>
              <a:buSzTx/>
              <a:buFont typeface="Arial" panose="020B0604020202020204" pitchFamily="34" charset="0"/>
              <a:buChar char="•"/>
              <a:tabLst/>
              <a:defRPr>
                <a:solidFill>
                  <a:srgbClr val="000000"/>
                </a:solidFill>
                <a:latin typeface="Tenorite"/>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dirty="0"/>
              <a:t>Significant Changes Consumption</a:t>
            </a:r>
          </a:p>
          <a:p>
            <a:pPr marL="228600" lvl="1">
              <a:spcBef>
                <a:spcPts val="1000"/>
              </a:spcBef>
            </a:pPr>
            <a:r>
              <a:rPr lang="en-US" sz="1800" dirty="0">
                <a:solidFill>
                  <a:srgbClr val="000000"/>
                </a:solidFill>
                <a:latin typeface="Tenorite"/>
              </a:rPr>
              <a:t>1980vs1990: Nuclear(+)</a:t>
            </a:r>
          </a:p>
          <a:p>
            <a:pPr marL="228600" lvl="1">
              <a:spcBef>
                <a:spcPts val="1000"/>
              </a:spcBef>
            </a:pPr>
            <a:r>
              <a:rPr lang="en-US" sz="1800" dirty="0">
                <a:solidFill>
                  <a:srgbClr val="000000"/>
                </a:solidFill>
                <a:latin typeface="Tenorite"/>
              </a:rPr>
              <a:t>1990vs2000: Fossil Fuel(+)</a:t>
            </a:r>
          </a:p>
          <a:p>
            <a:pPr marL="228600" lvl="1">
              <a:spcBef>
                <a:spcPts val="1000"/>
              </a:spcBef>
            </a:pPr>
            <a:r>
              <a:rPr lang="en-US" sz="1800" dirty="0">
                <a:solidFill>
                  <a:srgbClr val="000000"/>
                </a:solidFill>
                <a:latin typeface="Tenorite"/>
              </a:rPr>
              <a:t>2010vs2020: Fossil Fuel(-)</a:t>
            </a:r>
          </a:p>
          <a:p>
            <a:pPr marL="228600" lvl="1">
              <a:spcBef>
                <a:spcPts val="1000"/>
              </a:spcBef>
            </a:pPr>
            <a:r>
              <a:rPr lang="en-US" sz="1800" dirty="0">
                <a:solidFill>
                  <a:srgbClr val="000000"/>
                </a:solidFill>
                <a:latin typeface="Tenorite"/>
              </a:rPr>
              <a:t>2010vs2020: Renewables(+)</a:t>
            </a:r>
          </a:p>
          <a:p>
            <a:pPr marL="228600" lvl="1">
              <a:spcBef>
                <a:spcPts val="1000"/>
              </a:spcBef>
            </a:pPr>
            <a:endParaRPr lang="en-US" sz="1800" dirty="0">
              <a:solidFill>
                <a:srgbClr val="000000"/>
              </a:solidFill>
              <a:latin typeface="Tenorite"/>
            </a:endParaRPr>
          </a:p>
          <a:p>
            <a:pPr marL="0" indent="0">
              <a:buNone/>
            </a:pPr>
            <a:r>
              <a:rPr lang="en-US" dirty="0"/>
              <a:t>Significant Changes Production</a:t>
            </a:r>
          </a:p>
          <a:p>
            <a:pPr marL="228600" lvl="1">
              <a:spcBef>
                <a:spcPts val="1000"/>
              </a:spcBef>
            </a:pPr>
            <a:r>
              <a:rPr lang="en-US" sz="1800" dirty="0">
                <a:solidFill>
                  <a:srgbClr val="000000"/>
                </a:solidFill>
                <a:latin typeface="Tenorite"/>
              </a:rPr>
              <a:t>1990vs2000: Fossil Fuel(-)</a:t>
            </a:r>
          </a:p>
          <a:p>
            <a:pPr marL="228600" lvl="1">
              <a:spcBef>
                <a:spcPts val="1000"/>
              </a:spcBef>
            </a:pPr>
            <a:r>
              <a:rPr lang="en-US" sz="1800" dirty="0">
                <a:solidFill>
                  <a:srgbClr val="000000"/>
                </a:solidFill>
                <a:latin typeface="Tenorite"/>
              </a:rPr>
              <a:t>2010vs2020: Renewable(+)</a:t>
            </a:r>
          </a:p>
          <a:p>
            <a:pPr marL="0" lvl="1" indent="0">
              <a:spcBef>
                <a:spcPts val="1000"/>
              </a:spcBef>
              <a:buNone/>
            </a:pPr>
            <a:endParaRPr lang="en-US" sz="1800" dirty="0">
              <a:solidFill>
                <a:srgbClr val="000000"/>
              </a:solidFill>
              <a:latin typeface="Tenorite"/>
            </a:endParaRPr>
          </a:p>
        </p:txBody>
      </p:sp>
      <p:pic>
        <p:nvPicPr>
          <p:cNvPr id="4" name="Picture 3">
            <a:extLst>
              <a:ext uri="{FF2B5EF4-FFF2-40B4-BE49-F238E27FC236}">
                <a16:creationId xmlns:a16="http://schemas.microsoft.com/office/drawing/2014/main" id="{C2E90DCE-051A-DC58-5BB4-1320D873ACC7}"/>
              </a:ext>
            </a:extLst>
          </p:cNvPr>
          <p:cNvPicPr>
            <a:picLocks noChangeAspect="1"/>
          </p:cNvPicPr>
          <p:nvPr/>
        </p:nvPicPr>
        <p:blipFill>
          <a:blip r:embed="rId2"/>
          <a:stretch>
            <a:fillRect/>
          </a:stretch>
        </p:blipFill>
        <p:spPr>
          <a:xfrm>
            <a:off x="611074" y="868392"/>
            <a:ext cx="8571026" cy="2959203"/>
          </a:xfrm>
          <a:prstGeom prst="rect">
            <a:avLst/>
          </a:prstGeom>
        </p:spPr>
      </p:pic>
      <p:pic>
        <p:nvPicPr>
          <p:cNvPr id="8" name="Picture 7">
            <a:extLst>
              <a:ext uri="{FF2B5EF4-FFF2-40B4-BE49-F238E27FC236}">
                <a16:creationId xmlns:a16="http://schemas.microsoft.com/office/drawing/2014/main" id="{5B7BDC98-D32F-1925-646E-F2994BB3059A}"/>
              </a:ext>
            </a:extLst>
          </p:cNvPr>
          <p:cNvPicPr>
            <a:picLocks noChangeAspect="1"/>
          </p:cNvPicPr>
          <p:nvPr/>
        </p:nvPicPr>
        <p:blipFill>
          <a:blip r:embed="rId3"/>
          <a:stretch>
            <a:fillRect/>
          </a:stretch>
        </p:blipFill>
        <p:spPr>
          <a:xfrm>
            <a:off x="611074" y="3827596"/>
            <a:ext cx="8571026" cy="2312710"/>
          </a:xfrm>
          <a:prstGeom prst="rect">
            <a:avLst/>
          </a:prstGeom>
        </p:spPr>
      </p:pic>
    </p:spTree>
    <p:extLst>
      <p:ext uri="{BB962C8B-B14F-4D97-AF65-F5344CB8AC3E}">
        <p14:creationId xmlns:p14="http://schemas.microsoft.com/office/powerpoint/2010/main" val="28975616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99C8CE-7534-A244-ABE9-5BED2DFEFBDF}" type="datetime1">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6/19/2023</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37183"/>
                </a:solidFill>
                <a:effectLst/>
                <a:uLnTx/>
                <a:uFillTx/>
                <a:latin typeface="Tenorite"/>
                <a:ea typeface="+mn-ea"/>
                <a:cs typeface="+mn-cs"/>
              </a:rPr>
              <a:t>Energy to GDP per Capita Comparison</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10" name="Title 1">
            <a:extLst>
              <a:ext uri="{FF2B5EF4-FFF2-40B4-BE49-F238E27FC236}">
                <a16:creationId xmlns:a16="http://schemas.microsoft.com/office/drawing/2014/main" id="{928F7A46-05F3-FE97-2D31-EDF0697FEE18}"/>
              </a:ext>
            </a:extLst>
          </p:cNvPr>
          <p:cNvSpPr txBox="1">
            <a:spLocks/>
          </p:cNvSpPr>
          <p:nvPr/>
        </p:nvSpPr>
        <p:spPr>
          <a:xfrm>
            <a:off x="0" y="0"/>
            <a:ext cx="12192000" cy="68618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3600" b="1" i="0" u="none" strike="noStrike" kern="1200" cap="none" spc="0" normalizeH="0" baseline="0" noProof="0" dirty="0">
                <a:ln>
                  <a:noFill/>
                </a:ln>
                <a:solidFill>
                  <a:srgbClr val="000000"/>
                </a:solidFill>
                <a:effectLst/>
                <a:uLnTx/>
                <a:uFillTx/>
                <a:latin typeface="Tenorite"/>
                <a:ea typeface="+mj-ea"/>
                <a:cs typeface="+mj-cs"/>
              </a:rPr>
              <a:t>Percent of Change</a:t>
            </a:r>
            <a:endParaRPr kumimoji="0" lang="en-US" sz="3600" b="1" i="0" u="none" strike="noStrike" kern="1200" cap="none" spc="0" normalizeH="0" baseline="0" noProof="0" dirty="0">
              <a:ln>
                <a:noFill/>
              </a:ln>
              <a:solidFill>
                <a:srgbClr val="000000"/>
              </a:solidFill>
              <a:effectLst/>
              <a:uLnTx/>
              <a:uFillTx/>
              <a:latin typeface="Tenorite"/>
              <a:ea typeface="+mj-ea"/>
              <a:cs typeface="+mj-cs"/>
            </a:endParaRPr>
          </a:p>
        </p:txBody>
      </p:sp>
      <p:pic>
        <p:nvPicPr>
          <p:cNvPr id="4" name="Picture 3">
            <a:extLst>
              <a:ext uri="{FF2B5EF4-FFF2-40B4-BE49-F238E27FC236}">
                <a16:creationId xmlns:a16="http://schemas.microsoft.com/office/drawing/2014/main" id="{229B893E-D0BA-EF3D-ED88-347158715E4C}"/>
              </a:ext>
            </a:extLst>
          </p:cNvPr>
          <p:cNvPicPr>
            <a:picLocks noChangeAspect="1"/>
          </p:cNvPicPr>
          <p:nvPr/>
        </p:nvPicPr>
        <p:blipFill>
          <a:blip r:embed="rId2"/>
          <a:stretch>
            <a:fillRect/>
          </a:stretch>
        </p:blipFill>
        <p:spPr>
          <a:xfrm>
            <a:off x="618742" y="857051"/>
            <a:ext cx="8828564" cy="4908986"/>
          </a:xfrm>
          <a:prstGeom prst="rect">
            <a:avLst/>
          </a:prstGeom>
        </p:spPr>
      </p:pic>
      <p:sp>
        <p:nvSpPr>
          <p:cNvPr id="8" name="Content Placeholder 4">
            <a:extLst>
              <a:ext uri="{FF2B5EF4-FFF2-40B4-BE49-F238E27FC236}">
                <a16:creationId xmlns:a16="http://schemas.microsoft.com/office/drawing/2014/main" id="{0A397844-E188-2915-C136-625471079A8F}"/>
              </a:ext>
            </a:extLst>
          </p:cNvPr>
          <p:cNvSpPr txBox="1">
            <a:spLocks/>
          </p:cNvSpPr>
          <p:nvPr/>
        </p:nvSpPr>
        <p:spPr>
          <a:xfrm>
            <a:off x="9447307" y="1602085"/>
            <a:ext cx="2744694" cy="4302468"/>
          </a:xfrm>
          <a:prstGeom prst="rect">
            <a:avLst/>
          </a:prstGeom>
        </p:spPr>
        <p:txBody>
          <a:bodyPr vert="horz" lIns="91440" tIns="45720" rIns="91440" bIns="45720" rtlCol="0" anchor="t">
            <a:normAutofit/>
          </a:bodyPr>
          <a:lstStyle>
            <a:defPPr>
              <a:defRPr lang="en-US"/>
            </a:defPPr>
            <a:lvl1pPr marL="228600" marR="0" lvl="0" indent="-228600" fontAlgn="auto">
              <a:lnSpc>
                <a:spcPct val="90000"/>
              </a:lnSpc>
              <a:spcBef>
                <a:spcPts val="1000"/>
              </a:spcBef>
              <a:spcAft>
                <a:spcPts val="0"/>
              </a:spcAft>
              <a:buClrTx/>
              <a:buSzTx/>
              <a:buFont typeface="Arial" panose="020B0604020202020204" pitchFamily="34" charset="0"/>
              <a:buChar char="•"/>
              <a:tabLst/>
              <a:defRPr>
                <a:solidFill>
                  <a:srgbClr val="000000"/>
                </a:solidFill>
                <a:latin typeface="Tenorite"/>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b="1" dirty="0"/>
              <a:t>Consumption</a:t>
            </a:r>
          </a:p>
          <a:p>
            <a:pPr marL="228600" lvl="1">
              <a:spcBef>
                <a:spcPts val="1000"/>
              </a:spcBef>
            </a:pPr>
            <a:r>
              <a:rPr lang="en-US" sz="1800" dirty="0">
                <a:solidFill>
                  <a:srgbClr val="000000"/>
                </a:solidFill>
                <a:latin typeface="Tenorite"/>
              </a:rPr>
              <a:t>1970vs1980: Nuclear(+)</a:t>
            </a:r>
          </a:p>
          <a:p>
            <a:pPr marL="228600" lvl="1">
              <a:spcBef>
                <a:spcPts val="1000"/>
              </a:spcBef>
            </a:pPr>
            <a:r>
              <a:rPr lang="en-US" sz="1800" dirty="0">
                <a:solidFill>
                  <a:srgbClr val="000000"/>
                </a:solidFill>
                <a:latin typeface="Tenorite"/>
              </a:rPr>
              <a:t>2000vs2010: Renewable(+)</a:t>
            </a:r>
          </a:p>
          <a:p>
            <a:pPr marL="228600" lvl="1">
              <a:spcBef>
                <a:spcPts val="1000"/>
              </a:spcBef>
            </a:pPr>
            <a:r>
              <a:rPr lang="en-US" sz="1800" dirty="0">
                <a:solidFill>
                  <a:srgbClr val="000000"/>
                </a:solidFill>
                <a:latin typeface="Tenorite"/>
              </a:rPr>
              <a:t>2010vs2020: Fossil Fuel / Nuclear (-), Renewables(+)</a:t>
            </a:r>
          </a:p>
          <a:p>
            <a:pPr marL="0" indent="0">
              <a:buNone/>
            </a:pPr>
            <a:r>
              <a:rPr lang="en-US" b="1" dirty="0"/>
              <a:t>Production</a:t>
            </a:r>
          </a:p>
          <a:p>
            <a:pPr marL="228600" lvl="1">
              <a:spcBef>
                <a:spcPts val="1000"/>
              </a:spcBef>
            </a:pPr>
            <a:r>
              <a:rPr lang="en-US" sz="1800" dirty="0">
                <a:solidFill>
                  <a:srgbClr val="000000"/>
                </a:solidFill>
                <a:latin typeface="Tenorite"/>
              </a:rPr>
              <a:t>Overall Fossil Fuel(-)</a:t>
            </a:r>
          </a:p>
          <a:p>
            <a:pPr marL="228600" lvl="1">
              <a:spcBef>
                <a:spcPts val="1000"/>
              </a:spcBef>
            </a:pPr>
            <a:r>
              <a:rPr lang="en-US" sz="1800" b="1" dirty="0">
                <a:solidFill>
                  <a:srgbClr val="000000"/>
                </a:solidFill>
                <a:latin typeface="Tenorite"/>
              </a:rPr>
              <a:t>Overall Renewable(+)</a:t>
            </a:r>
          </a:p>
          <a:p>
            <a:pPr marL="0" lvl="1" indent="0">
              <a:spcBef>
                <a:spcPts val="1000"/>
              </a:spcBef>
              <a:buNone/>
            </a:pPr>
            <a:endParaRPr lang="en-US" sz="1800" dirty="0">
              <a:solidFill>
                <a:srgbClr val="000000"/>
              </a:solidFill>
              <a:latin typeface="Tenorite"/>
            </a:endParaRPr>
          </a:p>
        </p:txBody>
      </p:sp>
    </p:spTree>
    <p:extLst>
      <p:ext uri="{BB962C8B-B14F-4D97-AF65-F5344CB8AC3E}">
        <p14:creationId xmlns:p14="http://schemas.microsoft.com/office/powerpoint/2010/main" val="26125176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99C8CE-7534-A244-ABE9-5BED2DFEFBDF}" type="datetime1">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6/19/2023</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37183"/>
                </a:solidFill>
                <a:effectLst/>
                <a:uLnTx/>
                <a:uFillTx/>
                <a:latin typeface="Tenorite"/>
                <a:ea typeface="+mn-ea"/>
                <a:cs typeface="+mn-cs"/>
              </a:rPr>
              <a:t>Energy to GDP per Capita Comparison</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10" name="Title 1">
            <a:extLst>
              <a:ext uri="{FF2B5EF4-FFF2-40B4-BE49-F238E27FC236}">
                <a16:creationId xmlns:a16="http://schemas.microsoft.com/office/drawing/2014/main" id="{928F7A46-05F3-FE97-2D31-EDF0697FEE18}"/>
              </a:ext>
            </a:extLst>
          </p:cNvPr>
          <p:cNvSpPr txBox="1">
            <a:spLocks/>
          </p:cNvSpPr>
          <p:nvPr/>
        </p:nvSpPr>
        <p:spPr>
          <a:xfrm>
            <a:off x="0" y="0"/>
            <a:ext cx="12192000" cy="68618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3600" b="1" i="0" u="none" strike="noStrike" kern="1200" cap="none" spc="0" normalizeH="0" baseline="0" noProof="0" dirty="0">
                <a:ln>
                  <a:noFill/>
                </a:ln>
                <a:solidFill>
                  <a:srgbClr val="000000"/>
                </a:solidFill>
                <a:effectLst/>
                <a:uLnTx/>
                <a:uFillTx/>
                <a:latin typeface="Tenorite"/>
                <a:ea typeface="+mj-ea"/>
                <a:cs typeface="+mj-cs"/>
              </a:rPr>
              <a:t>Top 5 / Bottom 5 – Change Consumption</a:t>
            </a:r>
            <a:endParaRPr kumimoji="0" lang="en-US" sz="3600" b="1" i="0" u="none" strike="noStrike" kern="1200" cap="none" spc="0" normalizeH="0" baseline="0" noProof="0" dirty="0">
              <a:ln>
                <a:noFill/>
              </a:ln>
              <a:solidFill>
                <a:srgbClr val="000000"/>
              </a:solidFill>
              <a:effectLst/>
              <a:uLnTx/>
              <a:uFillTx/>
              <a:latin typeface="Tenorite"/>
              <a:ea typeface="+mj-ea"/>
              <a:cs typeface="+mj-cs"/>
            </a:endParaRPr>
          </a:p>
        </p:txBody>
      </p:sp>
      <p:sp>
        <p:nvSpPr>
          <p:cNvPr id="2" name="Content Placeholder 4">
            <a:extLst>
              <a:ext uri="{FF2B5EF4-FFF2-40B4-BE49-F238E27FC236}">
                <a16:creationId xmlns:a16="http://schemas.microsoft.com/office/drawing/2014/main" id="{77BD763D-A817-E086-AFCE-24A76747F8AE}"/>
              </a:ext>
            </a:extLst>
          </p:cNvPr>
          <p:cNvSpPr txBox="1">
            <a:spLocks/>
          </p:cNvSpPr>
          <p:nvPr/>
        </p:nvSpPr>
        <p:spPr>
          <a:xfrm>
            <a:off x="9741634" y="1593563"/>
            <a:ext cx="2450366" cy="4281317"/>
          </a:xfrm>
          <a:prstGeom prst="rect">
            <a:avLst/>
          </a:prstGeom>
        </p:spPr>
        <p:txBody>
          <a:bodyPr vert="horz" lIns="91440" tIns="45720" rIns="91440" bIns="45720" rtlCol="0" anchor="t">
            <a:normAutofit lnSpcReduction="10000"/>
          </a:bodyPr>
          <a:lstStyle>
            <a:defPPr>
              <a:defRPr lang="en-US"/>
            </a:defPPr>
            <a:lvl1pPr marR="0" lvl="0" indent="0" fontAlgn="auto">
              <a:lnSpc>
                <a:spcPct val="90000"/>
              </a:lnSpc>
              <a:spcBef>
                <a:spcPts val="1000"/>
              </a:spcBef>
              <a:spcAft>
                <a:spcPts val="0"/>
              </a:spcAft>
              <a:buClrTx/>
              <a:buSzTx/>
              <a:buFont typeface="Arial" panose="020B0604020202020204" pitchFamily="34" charset="0"/>
              <a:buNone/>
              <a:tabLst/>
              <a:defRPr>
                <a:solidFill>
                  <a:srgbClr val="000000"/>
                </a:solidFill>
                <a:latin typeface="Tenorite"/>
              </a:defRPr>
            </a:lvl1pPr>
            <a:lvl2pPr marL="228600" lvl="1" indent="-228600">
              <a:lnSpc>
                <a:spcPct val="90000"/>
              </a:lnSpc>
              <a:spcBef>
                <a:spcPts val="1000"/>
              </a:spcBef>
              <a:buFont typeface="Arial" panose="020B0604020202020204" pitchFamily="34" charset="0"/>
              <a:buChar char="•"/>
              <a:defRPr>
                <a:solidFill>
                  <a:srgbClr val="000000"/>
                </a:solidFill>
                <a:latin typeface="Tenorite"/>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enorite"/>
                <a:ea typeface="+mn-ea"/>
                <a:cs typeface="+mn-cs"/>
              </a:rPr>
              <a:t>Top 5 Consumption</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MAX: TX 6.9M – 13.5M(BN Btu)</a:t>
            </a:r>
            <a:endParaRPr kumimoji="0" lang="en-US" sz="1800" b="0" i="0" u="none" strike="noStrike" kern="1200" cap="none" spc="0" normalizeH="0" baseline="0" noProof="0" dirty="0">
              <a:ln>
                <a:noFill/>
              </a:ln>
              <a:solidFill>
                <a:srgbClr val="000000"/>
              </a:solidFill>
              <a:effectLst/>
              <a:uLnTx/>
              <a:uFillTx/>
              <a:latin typeface="Tenorite"/>
              <a:ea typeface="+mn-ea"/>
              <a:cs typeface="+mn-cs"/>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Highest Decrease: NY 4.3M – 3.4M (BN Btu)</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NY &amp; OH (-) Overall Consumption</a:t>
            </a:r>
          </a:p>
          <a:p>
            <a:pPr>
              <a:defRPr/>
            </a:pPr>
            <a:r>
              <a:rPr kumimoji="0" lang="en-US" sz="1800" b="1" i="0" u="none" strike="noStrike" kern="1200" cap="none" spc="0" normalizeH="0" baseline="0" noProof="0" dirty="0">
                <a:ln>
                  <a:noFill/>
                </a:ln>
                <a:solidFill>
                  <a:srgbClr val="000000"/>
                </a:solidFill>
                <a:effectLst/>
                <a:uLnTx/>
                <a:uFillTx/>
                <a:latin typeface="Tenorite"/>
                <a:ea typeface="+mn-ea"/>
                <a:cs typeface="+mn-cs"/>
              </a:rPr>
              <a:t>Bottom 5 Consumption</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MIN: VT 113K – 125K (BN Btu)</a:t>
            </a:r>
          </a:p>
          <a:p>
            <a:pPr marL="285750" indent="-285750">
              <a:buFont typeface="Arial" panose="020B0604020202020204" pitchFamily="34" charset="0"/>
              <a:buChar char="•"/>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RI (-) Overall Consumption</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Tenorite"/>
              <a:ea typeface="+mn-ea"/>
              <a:cs typeface="+mn-cs"/>
            </a:endParaRPr>
          </a:p>
        </p:txBody>
      </p:sp>
      <p:pic>
        <p:nvPicPr>
          <p:cNvPr id="7" name="Picture 6">
            <a:extLst>
              <a:ext uri="{FF2B5EF4-FFF2-40B4-BE49-F238E27FC236}">
                <a16:creationId xmlns:a16="http://schemas.microsoft.com/office/drawing/2014/main" id="{BC73EA44-2D3C-425C-1DC7-041954187096}"/>
              </a:ext>
            </a:extLst>
          </p:cNvPr>
          <p:cNvPicPr>
            <a:picLocks noChangeAspect="1"/>
          </p:cNvPicPr>
          <p:nvPr/>
        </p:nvPicPr>
        <p:blipFill>
          <a:blip r:embed="rId2"/>
          <a:stretch>
            <a:fillRect/>
          </a:stretch>
        </p:blipFill>
        <p:spPr>
          <a:xfrm>
            <a:off x="625644" y="870842"/>
            <a:ext cx="9115990" cy="5004038"/>
          </a:xfrm>
          <a:prstGeom prst="rect">
            <a:avLst/>
          </a:prstGeom>
        </p:spPr>
      </p:pic>
      <p:grpSp>
        <p:nvGrpSpPr>
          <p:cNvPr id="41" name="Group 40">
            <a:extLst>
              <a:ext uri="{FF2B5EF4-FFF2-40B4-BE49-F238E27FC236}">
                <a16:creationId xmlns:a16="http://schemas.microsoft.com/office/drawing/2014/main" id="{451DA0AC-F822-6AC6-61BB-E505E809FA4C}"/>
              </a:ext>
            </a:extLst>
          </p:cNvPr>
          <p:cNvGrpSpPr/>
          <p:nvPr/>
        </p:nvGrpSpPr>
        <p:grpSpPr>
          <a:xfrm>
            <a:off x="8492469" y="2534532"/>
            <a:ext cx="985736" cy="357524"/>
            <a:chOff x="8492469" y="2534532"/>
            <a:chExt cx="985736" cy="357524"/>
          </a:xfrm>
        </p:grpSpPr>
        <p:sp>
          <p:nvSpPr>
            <p:cNvPr id="12" name="TextBox 11">
              <a:extLst>
                <a:ext uri="{FF2B5EF4-FFF2-40B4-BE49-F238E27FC236}">
                  <a16:creationId xmlns:a16="http://schemas.microsoft.com/office/drawing/2014/main" id="{BBC6126E-FE48-191E-C95B-B9D9C472203E}"/>
                </a:ext>
              </a:extLst>
            </p:cNvPr>
            <p:cNvSpPr txBox="1"/>
            <p:nvPr/>
          </p:nvSpPr>
          <p:spPr>
            <a:xfrm>
              <a:off x="8492469" y="2534532"/>
              <a:ext cx="79051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68FF">
                      <a:lumMod val="75000"/>
                    </a:srgbClr>
                  </a:solidFill>
                  <a:effectLst/>
                  <a:uLnTx/>
                  <a:uFillTx/>
                  <a:latin typeface="Tenorite"/>
                  <a:ea typeface="+mn-ea"/>
                  <a:cs typeface="+mn-cs"/>
                </a:rPr>
                <a:t>NY: 3.4M</a:t>
              </a:r>
            </a:p>
          </p:txBody>
        </p:sp>
        <p:cxnSp>
          <p:nvCxnSpPr>
            <p:cNvPr id="13" name="Straight Arrow Connector 12">
              <a:extLst>
                <a:ext uri="{FF2B5EF4-FFF2-40B4-BE49-F238E27FC236}">
                  <a16:creationId xmlns:a16="http://schemas.microsoft.com/office/drawing/2014/main" id="{1B704A67-373C-2EED-2C11-C0B9773855D5}"/>
                </a:ext>
              </a:extLst>
            </p:cNvPr>
            <p:cNvCxnSpPr>
              <a:cxnSpLocks/>
            </p:cNvCxnSpPr>
            <p:nvPr/>
          </p:nvCxnSpPr>
          <p:spPr>
            <a:xfrm>
              <a:off x="9192580" y="2718886"/>
              <a:ext cx="285625" cy="173170"/>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679F7404-5444-0DDC-304F-AB9ED6350B38}"/>
              </a:ext>
            </a:extLst>
          </p:cNvPr>
          <p:cNvGrpSpPr/>
          <p:nvPr/>
        </p:nvGrpSpPr>
        <p:grpSpPr>
          <a:xfrm>
            <a:off x="1231509" y="1756233"/>
            <a:ext cx="894813" cy="593562"/>
            <a:chOff x="1231509" y="1756233"/>
            <a:chExt cx="894813" cy="593562"/>
          </a:xfrm>
        </p:grpSpPr>
        <p:sp>
          <p:nvSpPr>
            <p:cNvPr id="15" name="TextBox 14">
              <a:extLst>
                <a:ext uri="{FF2B5EF4-FFF2-40B4-BE49-F238E27FC236}">
                  <a16:creationId xmlns:a16="http://schemas.microsoft.com/office/drawing/2014/main" id="{90299D0E-3C9C-035E-437C-2031A929CAF6}"/>
                </a:ext>
              </a:extLst>
            </p:cNvPr>
            <p:cNvSpPr txBox="1"/>
            <p:nvPr/>
          </p:nvSpPr>
          <p:spPr>
            <a:xfrm>
              <a:off x="1425353" y="1756233"/>
              <a:ext cx="70096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68FF">
                      <a:lumMod val="75000"/>
                    </a:srgbClr>
                  </a:solidFill>
                  <a:effectLst/>
                  <a:uLnTx/>
                  <a:uFillTx/>
                  <a:latin typeface="Tenorite"/>
                  <a:ea typeface="+mn-ea"/>
                  <a:cs typeface="+mn-cs"/>
                </a:rPr>
                <a:t>TX: 6.9M</a:t>
              </a:r>
            </a:p>
          </p:txBody>
        </p:sp>
        <p:cxnSp>
          <p:nvCxnSpPr>
            <p:cNvPr id="16" name="Straight Arrow Connector 15">
              <a:extLst>
                <a:ext uri="{FF2B5EF4-FFF2-40B4-BE49-F238E27FC236}">
                  <a16:creationId xmlns:a16="http://schemas.microsoft.com/office/drawing/2014/main" id="{72EB949F-87B9-3001-4EBD-2022448E624A}"/>
                </a:ext>
              </a:extLst>
            </p:cNvPr>
            <p:cNvCxnSpPr>
              <a:cxnSpLocks/>
            </p:cNvCxnSpPr>
            <p:nvPr/>
          </p:nvCxnSpPr>
          <p:spPr>
            <a:xfrm flipH="1">
              <a:off x="1231509" y="2122363"/>
              <a:ext cx="267682" cy="227432"/>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F04D543A-BD9A-CC5E-B70C-2BE74AB05132}"/>
              </a:ext>
            </a:extLst>
          </p:cNvPr>
          <p:cNvGrpSpPr/>
          <p:nvPr/>
        </p:nvGrpSpPr>
        <p:grpSpPr>
          <a:xfrm>
            <a:off x="1235791" y="2530272"/>
            <a:ext cx="1181104" cy="276999"/>
            <a:chOff x="1235791" y="2530272"/>
            <a:chExt cx="1181104" cy="276999"/>
          </a:xfrm>
        </p:grpSpPr>
        <p:sp>
          <p:nvSpPr>
            <p:cNvPr id="20" name="TextBox 19">
              <a:extLst>
                <a:ext uri="{FF2B5EF4-FFF2-40B4-BE49-F238E27FC236}">
                  <a16:creationId xmlns:a16="http://schemas.microsoft.com/office/drawing/2014/main" id="{4055E37C-A3F6-141D-A883-803285BD6651}"/>
                </a:ext>
              </a:extLst>
            </p:cNvPr>
            <p:cNvSpPr txBox="1"/>
            <p:nvPr/>
          </p:nvSpPr>
          <p:spPr>
            <a:xfrm>
              <a:off x="1499191" y="2530272"/>
              <a:ext cx="91770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68FF">
                      <a:lumMod val="75000"/>
                    </a:srgbClr>
                  </a:solidFill>
                  <a:effectLst/>
                  <a:uLnTx/>
                  <a:uFillTx/>
                  <a:latin typeface="Tenorite"/>
                  <a:ea typeface="+mn-ea"/>
                  <a:cs typeface="+mn-cs"/>
                </a:rPr>
                <a:t>NY: 4.3M</a:t>
              </a:r>
            </a:p>
          </p:txBody>
        </p:sp>
        <p:cxnSp>
          <p:nvCxnSpPr>
            <p:cNvPr id="21" name="Straight Arrow Connector 20">
              <a:extLst>
                <a:ext uri="{FF2B5EF4-FFF2-40B4-BE49-F238E27FC236}">
                  <a16:creationId xmlns:a16="http://schemas.microsoft.com/office/drawing/2014/main" id="{71E77E95-716A-C516-3DE0-0BD7F6990579}"/>
                </a:ext>
              </a:extLst>
            </p:cNvPr>
            <p:cNvCxnSpPr>
              <a:cxnSpLocks/>
            </p:cNvCxnSpPr>
            <p:nvPr/>
          </p:nvCxnSpPr>
          <p:spPr>
            <a:xfrm flipH="1">
              <a:off x="1235791" y="2668772"/>
              <a:ext cx="327195" cy="100229"/>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9" name="Group 28">
            <a:extLst>
              <a:ext uri="{FF2B5EF4-FFF2-40B4-BE49-F238E27FC236}">
                <a16:creationId xmlns:a16="http://schemas.microsoft.com/office/drawing/2014/main" id="{F6FF56F4-C62A-E9FE-22AA-0ED07AC925DC}"/>
              </a:ext>
            </a:extLst>
          </p:cNvPr>
          <p:cNvGrpSpPr/>
          <p:nvPr/>
        </p:nvGrpSpPr>
        <p:grpSpPr>
          <a:xfrm>
            <a:off x="8638425" y="987267"/>
            <a:ext cx="854061" cy="461665"/>
            <a:chOff x="8638425" y="987267"/>
            <a:chExt cx="854061" cy="461665"/>
          </a:xfrm>
        </p:grpSpPr>
        <p:sp>
          <p:nvSpPr>
            <p:cNvPr id="23" name="TextBox 22">
              <a:extLst>
                <a:ext uri="{FF2B5EF4-FFF2-40B4-BE49-F238E27FC236}">
                  <a16:creationId xmlns:a16="http://schemas.microsoft.com/office/drawing/2014/main" id="{7C518D8E-A257-11B3-8601-6476F4145FBD}"/>
                </a:ext>
              </a:extLst>
            </p:cNvPr>
            <p:cNvSpPr txBox="1"/>
            <p:nvPr/>
          </p:nvSpPr>
          <p:spPr>
            <a:xfrm>
              <a:off x="8638425" y="987267"/>
              <a:ext cx="70096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68FF">
                      <a:lumMod val="75000"/>
                    </a:srgbClr>
                  </a:solidFill>
                  <a:effectLst/>
                  <a:uLnTx/>
                  <a:uFillTx/>
                  <a:latin typeface="Tenorite"/>
                  <a:ea typeface="+mn-ea"/>
                  <a:cs typeface="+mn-cs"/>
                </a:rPr>
                <a:t>TX: 13.5M</a:t>
              </a:r>
            </a:p>
          </p:txBody>
        </p:sp>
        <p:cxnSp>
          <p:nvCxnSpPr>
            <p:cNvPr id="24" name="Straight Arrow Connector 23">
              <a:extLst>
                <a:ext uri="{FF2B5EF4-FFF2-40B4-BE49-F238E27FC236}">
                  <a16:creationId xmlns:a16="http://schemas.microsoft.com/office/drawing/2014/main" id="{E9BB0B8A-8D15-3D12-807F-171C15647DD5}"/>
                </a:ext>
              </a:extLst>
            </p:cNvPr>
            <p:cNvCxnSpPr>
              <a:cxnSpLocks/>
            </p:cNvCxnSpPr>
            <p:nvPr/>
          </p:nvCxnSpPr>
          <p:spPr>
            <a:xfrm>
              <a:off x="9133367" y="1348022"/>
              <a:ext cx="359119" cy="96847"/>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AEEBC937-4E7A-9C7E-7FAB-876D1E1693D5}"/>
              </a:ext>
            </a:extLst>
          </p:cNvPr>
          <p:cNvGrpSpPr/>
          <p:nvPr/>
        </p:nvGrpSpPr>
        <p:grpSpPr>
          <a:xfrm>
            <a:off x="1231508" y="5055668"/>
            <a:ext cx="1239785" cy="400946"/>
            <a:chOff x="1231509" y="1948849"/>
            <a:chExt cx="744335" cy="400946"/>
          </a:xfrm>
        </p:grpSpPr>
        <p:sp>
          <p:nvSpPr>
            <p:cNvPr id="43" name="TextBox 42">
              <a:extLst>
                <a:ext uri="{FF2B5EF4-FFF2-40B4-BE49-F238E27FC236}">
                  <a16:creationId xmlns:a16="http://schemas.microsoft.com/office/drawing/2014/main" id="{7AEFDF88-4981-F547-7F60-C27D29ED6103}"/>
                </a:ext>
              </a:extLst>
            </p:cNvPr>
            <p:cNvSpPr txBox="1"/>
            <p:nvPr/>
          </p:nvSpPr>
          <p:spPr>
            <a:xfrm>
              <a:off x="1458013" y="1948849"/>
              <a:ext cx="51783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68FF">
                      <a:lumMod val="75000"/>
                    </a:srgbClr>
                  </a:solidFill>
                  <a:effectLst/>
                  <a:uLnTx/>
                  <a:uFillTx/>
                  <a:latin typeface="Tenorite"/>
                  <a:ea typeface="+mn-ea"/>
                  <a:cs typeface="+mn-cs"/>
                </a:rPr>
                <a:t>VT: 113K</a:t>
              </a:r>
            </a:p>
          </p:txBody>
        </p:sp>
        <p:cxnSp>
          <p:nvCxnSpPr>
            <p:cNvPr id="44" name="Straight Arrow Connector 43">
              <a:extLst>
                <a:ext uri="{FF2B5EF4-FFF2-40B4-BE49-F238E27FC236}">
                  <a16:creationId xmlns:a16="http://schemas.microsoft.com/office/drawing/2014/main" id="{0EC8D6E2-6522-2ADF-4077-48A74FE8EF98}"/>
                </a:ext>
              </a:extLst>
            </p:cNvPr>
            <p:cNvCxnSpPr>
              <a:cxnSpLocks/>
            </p:cNvCxnSpPr>
            <p:nvPr/>
          </p:nvCxnSpPr>
          <p:spPr>
            <a:xfrm flipH="1">
              <a:off x="1231509" y="2122363"/>
              <a:ext cx="267682" cy="227432"/>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4096300D-26AD-8ECA-1B92-85AB8861DB16}"/>
              </a:ext>
            </a:extLst>
          </p:cNvPr>
          <p:cNvGrpSpPr/>
          <p:nvPr/>
        </p:nvGrpSpPr>
        <p:grpSpPr>
          <a:xfrm>
            <a:off x="8520166" y="5004218"/>
            <a:ext cx="976793" cy="338681"/>
            <a:chOff x="8571298" y="1119708"/>
            <a:chExt cx="790511" cy="407193"/>
          </a:xfrm>
        </p:grpSpPr>
        <p:sp>
          <p:nvSpPr>
            <p:cNvPr id="46" name="TextBox 45">
              <a:extLst>
                <a:ext uri="{FF2B5EF4-FFF2-40B4-BE49-F238E27FC236}">
                  <a16:creationId xmlns:a16="http://schemas.microsoft.com/office/drawing/2014/main" id="{8ABEF164-2F39-BF6C-52CC-E8D1365C41B5}"/>
                </a:ext>
              </a:extLst>
            </p:cNvPr>
            <p:cNvSpPr txBox="1"/>
            <p:nvPr/>
          </p:nvSpPr>
          <p:spPr>
            <a:xfrm>
              <a:off x="8571298" y="1119708"/>
              <a:ext cx="790511" cy="2770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68FF">
                      <a:lumMod val="75000"/>
                    </a:srgbClr>
                  </a:solidFill>
                  <a:effectLst/>
                  <a:uLnTx/>
                  <a:uFillTx/>
                  <a:latin typeface="Tenorite"/>
                  <a:ea typeface="+mn-ea"/>
                  <a:cs typeface="+mn-cs"/>
                </a:rPr>
                <a:t>VT: 125K</a:t>
              </a:r>
            </a:p>
          </p:txBody>
        </p:sp>
        <p:cxnSp>
          <p:nvCxnSpPr>
            <p:cNvPr id="47" name="Straight Arrow Connector 46">
              <a:extLst>
                <a:ext uri="{FF2B5EF4-FFF2-40B4-BE49-F238E27FC236}">
                  <a16:creationId xmlns:a16="http://schemas.microsoft.com/office/drawing/2014/main" id="{BCDA2951-D3AB-C2DA-9C8E-2922AA8BC1C5}"/>
                </a:ext>
              </a:extLst>
            </p:cNvPr>
            <p:cNvCxnSpPr>
              <a:cxnSpLocks/>
            </p:cNvCxnSpPr>
            <p:nvPr/>
          </p:nvCxnSpPr>
          <p:spPr>
            <a:xfrm>
              <a:off x="9133367" y="1348022"/>
              <a:ext cx="206027" cy="178879"/>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E8062B11-86AE-AB6A-1998-BCEB2447CCD6}"/>
              </a:ext>
            </a:extLst>
          </p:cNvPr>
          <p:cNvGrpSpPr/>
          <p:nvPr/>
        </p:nvGrpSpPr>
        <p:grpSpPr>
          <a:xfrm>
            <a:off x="1231509" y="4116210"/>
            <a:ext cx="894813" cy="593562"/>
            <a:chOff x="1231509" y="1756233"/>
            <a:chExt cx="894813" cy="593562"/>
          </a:xfrm>
        </p:grpSpPr>
        <p:sp>
          <p:nvSpPr>
            <p:cNvPr id="49" name="TextBox 48">
              <a:extLst>
                <a:ext uri="{FF2B5EF4-FFF2-40B4-BE49-F238E27FC236}">
                  <a16:creationId xmlns:a16="http://schemas.microsoft.com/office/drawing/2014/main" id="{D7CBF0B6-7815-2137-977A-F91F844CEACA}"/>
                </a:ext>
              </a:extLst>
            </p:cNvPr>
            <p:cNvSpPr txBox="1"/>
            <p:nvPr/>
          </p:nvSpPr>
          <p:spPr>
            <a:xfrm>
              <a:off x="1425353" y="1756233"/>
              <a:ext cx="70096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68FF">
                      <a:lumMod val="75000"/>
                    </a:srgbClr>
                  </a:solidFill>
                  <a:effectLst/>
                  <a:uLnTx/>
                  <a:uFillTx/>
                  <a:latin typeface="Tenorite"/>
                  <a:ea typeface="+mn-ea"/>
                  <a:cs typeface="+mn-cs"/>
                </a:rPr>
                <a:t>RI: 225K</a:t>
              </a:r>
            </a:p>
          </p:txBody>
        </p:sp>
        <p:cxnSp>
          <p:nvCxnSpPr>
            <p:cNvPr id="50" name="Straight Arrow Connector 49">
              <a:extLst>
                <a:ext uri="{FF2B5EF4-FFF2-40B4-BE49-F238E27FC236}">
                  <a16:creationId xmlns:a16="http://schemas.microsoft.com/office/drawing/2014/main" id="{8EB64F86-E00F-2048-52F8-5B99C6BA643E}"/>
                </a:ext>
              </a:extLst>
            </p:cNvPr>
            <p:cNvCxnSpPr>
              <a:cxnSpLocks/>
            </p:cNvCxnSpPr>
            <p:nvPr/>
          </p:nvCxnSpPr>
          <p:spPr>
            <a:xfrm flipH="1">
              <a:off x="1231509" y="2122363"/>
              <a:ext cx="267682" cy="227432"/>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2" name="Group 51">
            <a:extLst>
              <a:ext uri="{FF2B5EF4-FFF2-40B4-BE49-F238E27FC236}">
                <a16:creationId xmlns:a16="http://schemas.microsoft.com/office/drawing/2014/main" id="{D2252453-2EAF-E9E5-E175-F1EFF197D68D}"/>
              </a:ext>
            </a:extLst>
          </p:cNvPr>
          <p:cNvGrpSpPr/>
          <p:nvPr/>
        </p:nvGrpSpPr>
        <p:grpSpPr>
          <a:xfrm>
            <a:off x="8556780" y="4686803"/>
            <a:ext cx="976793" cy="338681"/>
            <a:chOff x="8571298" y="1119708"/>
            <a:chExt cx="790511" cy="407193"/>
          </a:xfrm>
        </p:grpSpPr>
        <p:sp>
          <p:nvSpPr>
            <p:cNvPr id="53" name="TextBox 52">
              <a:extLst>
                <a:ext uri="{FF2B5EF4-FFF2-40B4-BE49-F238E27FC236}">
                  <a16:creationId xmlns:a16="http://schemas.microsoft.com/office/drawing/2014/main" id="{9597B8E9-4154-30DE-0B7A-3E8F7FB42615}"/>
                </a:ext>
              </a:extLst>
            </p:cNvPr>
            <p:cNvSpPr txBox="1"/>
            <p:nvPr/>
          </p:nvSpPr>
          <p:spPr>
            <a:xfrm>
              <a:off x="8571298" y="1119708"/>
              <a:ext cx="790511" cy="3330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68FF">
                      <a:lumMod val="75000"/>
                    </a:srgbClr>
                  </a:solidFill>
                  <a:effectLst/>
                  <a:uLnTx/>
                  <a:uFillTx/>
                  <a:latin typeface="Tenorite"/>
                  <a:ea typeface="+mn-ea"/>
                  <a:cs typeface="+mn-cs"/>
                </a:rPr>
                <a:t>RI: 176K</a:t>
              </a:r>
            </a:p>
          </p:txBody>
        </p:sp>
        <p:cxnSp>
          <p:nvCxnSpPr>
            <p:cNvPr id="54" name="Straight Arrow Connector 53">
              <a:extLst>
                <a:ext uri="{FF2B5EF4-FFF2-40B4-BE49-F238E27FC236}">
                  <a16:creationId xmlns:a16="http://schemas.microsoft.com/office/drawing/2014/main" id="{EC585E7E-4676-3B9A-A744-32AEABC50BA3}"/>
                </a:ext>
              </a:extLst>
            </p:cNvPr>
            <p:cNvCxnSpPr>
              <a:cxnSpLocks/>
            </p:cNvCxnSpPr>
            <p:nvPr/>
          </p:nvCxnSpPr>
          <p:spPr>
            <a:xfrm>
              <a:off x="9133367" y="1348022"/>
              <a:ext cx="206027" cy="178879"/>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6093416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99C8CE-7534-A244-ABE9-5BED2DFEFBDF}" type="datetime1">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6/19/2023</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37183"/>
                </a:solidFill>
                <a:effectLst/>
                <a:uLnTx/>
                <a:uFillTx/>
                <a:latin typeface="Tenorite"/>
                <a:ea typeface="+mn-ea"/>
                <a:cs typeface="+mn-cs"/>
              </a:rPr>
              <a:t>Energy to GDP per Capita Comparison</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10" name="Title 1">
            <a:extLst>
              <a:ext uri="{FF2B5EF4-FFF2-40B4-BE49-F238E27FC236}">
                <a16:creationId xmlns:a16="http://schemas.microsoft.com/office/drawing/2014/main" id="{928F7A46-05F3-FE97-2D31-EDF0697FEE18}"/>
              </a:ext>
            </a:extLst>
          </p:cNvPr>
          <p:cNvSpPr txBox="1">
            <a:spLocks/>
          </p:cNvSpPr>
          <p:nvPr/>
        </p:nvSpPr>
        <p:spPr>
          <a:xfrm>
            <a:off x="0" y="0"/>
            <a:ext cx="12192000" cy="68618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3600" b="1" i="0" u="none" strike="noStrike" kern="1200" cap="none" spc="0" normalizeH="0" baseline="0" noProof="0" dirty="0">
                <a:ln>
                  <a:noFill/>
                </a:ln>
                <a:solidFill>
                  <a:srgbClr val="000000"/>
                </a:solidFill>
                <a:effectLst/>
                <a:uLnTx/>
                <a:uFillTx/>
                <a:latin typeface="Tenorite"/>
                <a:ea typeface="+mj-ea"/>
                <a:cs typeface="+mj-cs"/>
              </a:rPr>
              <a:t>Top 5 / Bottom 5 – Change Production</a:t>
            </a:r>
            <a:endParaRPr kumimoji="0" lang="en-US" sz="3600" b="1" i="0" u="none" strike="noStrike" kern="1200" cap="none" spc="0" normalizeH="0" baseline="0" noProof="0" dirty="0">
              <a:ln>
                <a:noFill/>
              </a:ln>
              <a:solidFill>
                <a:srgbClr val="000000"/>
              </a:solidFill>
              <a:effectLst/>
              <a:uLnTx/>
              <a:uFillTx/>
              <a:latin typeface="Tenorite"/>
              <a:ea typeface="+mj-ea"/>
              <a:cs typeface="+mj-cs"/>
            </a:endParaRPr>
          </a:p>
        </p:txBody>
      </p:sp>
      <p:sp>
        <p:nvSpPr>
          <p:cNvPr id="4" name="Content Placeholder 4">
            <a:extLst>
              <a:ext uri="{FF2B5EF4-FFF2-40B4-BE49-F238E27FC236}">
                <a16:creationId xmlns:a16="http://schemas.microsoft.com/office/drawing/2014/main" id="{7C06A282-D957-3424-8E24-6DCFF4C0ADC5}"/>
              </a:ext>
            </a:extLst>
          </p:cNvPr>
          <p:cNvSpPr txBox="1">
            <a:spLocks/>
          </p:cNvSpPr>
          <p:nvPr/>
        </p:nvSpPr>
        <p:spPr>
          <a:xfrm>
            <a:off x="9768359" y="1593703"/>
            <a:ext cx="2423641" cy="4281317"/>
          </a:xfrm>
          <a:prstGeom prst="rect">
            <a:avLst/>
          </a:prstGeom>
        </p:spPr>
        <p:txBody>
          <a:bodyPr vert="horz" lIns="91440" tIns="45720" rIns="91440" bIns="45720" rtlCol="0" anchor="t">
            <a:normAutofit/>
          </a:bodyPr>
          <a:lstStyle>
            <a:defPPr>
              <a:defRPr lang="en-US"/>
            </a:defPPr>
            <a:lvl1pPr marR="0" lvl="0" indent="0" fontAlgn="auto">
              <a:lnSpc>
                <a:spcPct val="90000"/>
              </a:lnSpc>
              <a:spcBef>
                <a:spcPts val="1000"/>
              </a:spcBef>
              <a:spcAft>
                <a:spcPts val="0"/>
              </a:spcAft>
              <a:buClrTx/>
              <a:buSzTx/>
              <a:buFont typeface="Arial" panose="020B0604020202020204" pitchFamily="34" charset="0"/>
              <a:buNone/>
              <a:tabLst/>
              <a:defRPr>
                <a:solidFill>
                  <a:srgbClr val="000000"/>
                </a:solidFill>
                <a:latin typeface="Tenorite"/>
              </a:defRPr>
            </a:lvl1pPr>
            <a:lvl2pPr marL="228600" lvl="1" indent="-228600">
              <a:lnSpc>
                <a:spcPct val="90000"/>
              </a:lnSpc>
              <a:spcBef>
                <a:spcPts val="1000"/>
              </a:spcBef>
              <a:buFont typeface="Arial" panose="020B0604020202020204" pitchFamily="34" charset="0"/>
              <a:buChar char="•"/>
              <a:defRPr>
                <a:solidFill>
                  <a:srgbClr val="000000"/>
                </a:solidFill>
                <a:latin typeface="Tenorite"/>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Tenorite"/>
                <a:ea typeface="+mn-ea"/>
                <a:cs typeface="+mn-cs"/>
              </a:rPr>
              <a:t>Top 5 Production</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MAX: TX 16.5M – 23.3M(BN Btu)</a:t>
            </a:r>
            <a:endParaRPr kumimoji="0" lang="en-US" sz="1800" b="0" i="0" u="none" strike="noStrike" kern="1200" cap="none" spc="0" normalizeH="0" baseline="0" noProof="0" dirty="0">
              <a:ln>
                <a:noFill/>
              </a:ln>
              <a:solidFill>
                <a:srgbClr val="000000"/>
              </a:solidFill>
              <a:effectLst/>
              <a:uLnTx/>
              <a:uFillTx/>
              <a:latin typeface="Tenorite"/>
              <a:ea typeface="+mn-ea"/>
              <a:cs typeface="+mn-cs"/>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Highest Decrease: LA 9.4M – 3.8M (BN Btu)</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TX, PA, WV, WY(+) Overall Production</a:t>
            </a:r>
          </a:p>
          <a:p>
            <a:pPr>
              <a:defRPr/>
            </a:pPr>
            <a:r>
              <a:rPr kumimoji="0" lang="en-US" sz="1800" b="1" i="0" u="none" strike="noStrike" kern="1200" cap="none" spc="0" normalizeH="0" baseline="0" noProof="0" dirty="0">
                <a:ln>
                  <a:noFill/>
                </a:ln>
                <a:solidFill>
                  <a:srgbClr val="000000"/>
                </a:solidFill>
                <a:effectLst/>
                <a:uLnTx/>
                <a:uFillTx/>
                <a:latin typeface="Tenorite"/>
                <a:ea typeface="+mn-ea"/>
                <a:cs typeface="+mn-cs"/>
              </a:rPr>
              <a:t>Bottom 5 Production</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MIN: DE 7K – 3.5K (BN Btu)</a:t>
            </a:r>
          </a:p>
          <a:p>
            <a:pPr marL="285750" indent="-285750">
              <a:buFont typeface="Arial" panose="020B0604020202020204" pitchFamily="34" charset="0"/>
              <a:buChar char="•"/>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HI, NV, RI, VT (+) Overall Production</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Tenorite"/>
              <a:ea typeface="+mn-ea"/>
              <a:cs typeface="+mn-cs"/>
            </a:endParaRPr>
          </a:p>
        </p:txBody>
      </p:sp>
      <p:pic>
        <p:nvPicPr>
          <p:cNvPr id="37" name="Picture 36">
            <a:extLst>
              <a:ext uri="{FF2B5EF4-FFF2-40B4-BE49-F238E27FC236}">
                <a16:creationId xmlns:a16="http://schemas.microsoft.com/office/drawing/2014/main" id="{A9D348A8-8EFE-9F48-8C4F-DD98CE7DE2ED}"/>
              </a:ext>
            </a:extLst>
          </p:cNvPr>
          <p:cNvPicPr>
            <a:picLocks noChangeAspect="1"/>
          </p:cNvPicPr>
          <p:nvPr/>
        </p:nvPicPr>
        <p:blipFill>
          <a:blip r:embed="rId2"/>
          <a:stretch>
            <a:fillRect/>
          </a:stretch>
        </p:blipFill>
        <p:spPr>
          <a:xfrm>
            <a:off x="611297" y="919617"/>
            <a:ext cx="9157062" cy="5122341"/>
          </a:xfrm>
          <a:prstGeom prst="rect">
            <a:avLst/>
          </a:prstGeom>
        </p:spPr>
      </p:pic>
      <p:grpSp>
        <p:nvGrpSpPr>
          <p:cNvPr id="12" name="Group 11">
            <a:extLst>
              <a:ext uri="{FF2B5EF4-FFF2-40B4-BE49-F238E27FC236}">
                <a16:creationId xmlns:a16="http://schemas.microsoft.com/office/drawing/2014/main" id="{AF13C32C-ED8F-E8F6-A1C4-1DF66E9B5EE2}"/>
              </a:ext>
            </a:extLst>
          </p:cNvPr>
          <p:cNvGrpSpPr/>
          <p:nvPr/>
        </p:nvGrpSpPr>
        <p:grpSpPr>
          <a:xfrm>
            <a:off x="1231509" y="1457241"/>
            <a:ext cx="894813" cy="593562"/>
            <a:chOff x="1231509" y="1756233"/>
            <a:chExt cx="894813" cy="593562"/>
          </a:xfrm>
        </p:grpSpPr>
        <p:sp>
          <p:nvSpPr>
            <p:cNvPr id="13" name="TextBox 12">
              <a:extLst>
                <a:ext uri="{FF2B5EF4-FFF2-40B4-BE49-F238E27FC236}">
                  <a16:creationId xmlns:a16="http://schemas.microsoft.com/office/drawing/2014/main" id="{C28E7AFC-CFB8-B4EC-298B-6559EFE205D8}"/>
                </a:ext>
              </a:extLst>
            </p:cNvPr>
            <p:cNvSpPr txBox="1"/>
            <p:nvPr/>
          </p:nvSpPr>
          <p:spPr>
            <a:xfrm>
              <a:off x="1425353" y="1756233"/>
              <a:ext cx="70096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68FF">
                      <a:lumMod val="75000"/>
                    </a:srgbClr>
                  </a:solidFill>
                  <a:effectLst/>
                  <a:uLnTx/>
                  <a:uFillTx/>
                  <a:latin typeface="Tenorite"/>
                  <a:ea typeface="+mn-ea"/>
                  <a:cs typeface="+mn-cs"/>
                </a:rPr>
                <a:t>TX: 16.5M</a:t>
              </a:r>
            </a:p>
          </p:txBody>
        </p:sp>
        <p:cxnSp>
          <p:nvCxnSpPr>
            <p:cNvPr id="14" name="Straight Arrow Connector 13">
              <a:extLst>
                <a:ext uri="{FF2B5EF4-FFF2-40B4-BE49-F238E27FC236}">
                  <a16:creationId xmlns:a16="http://schemas.microsoft.com/office/drawing/2014/main" id="{59088549-58AB-4770-4BA3-2F71482C2455}"/>
                </a:ext>
              </a:extLst>
            </p:cNvPr>
            <p:cNvCxnSpPr>
              <a:cxnSpLocks/>
            </p:cNvCxnSpPr>
            <p:nvPr/>
          </p:nvCxnSpPr>
          <p:spPr>
            <a:xfrm flipH="1">
              <a:off x="1231509" y="2122363"/>
              <a:ext cx="267682" cy="227432"/>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AB8833F8-BD37-25EC-A72D-179068163F2B}"/>
              </a:ext>
            </a:extLst>
          </p:cNvPr>
          <p:cNvGrpSpPr/>
          <p:nvPr/>
        </p:nvGrpSpPr>
        <p:grpSpPr>
          <a:xfrm>
            <a:off x="1242537" y="2298870"/>
            <a:ext cx="1181104" cy="276999"/>
            <a:chOff x="1235791" y="2530272"/>
            <a:chExt cx="1181104" cy="276999"/>
          </a:xfrm>
        </p:grpSpPr>
        <p:sp>
          <p:nvSpPr>
            <p:cNvPr id="28" name="TextBox 27">
              <a:extLst>
                <a:ext uri="{FF2B5EF4-FFF2-40B4-BE49-F238E27FC236}">
                  <a16:creationId xmlns:a16="http://schemas.microsoft.com/office/drawing/2014/main" id="{2528F40B-14AF-A31B-C47C-E0E64152385F}"/>
                </a:ext>
              </a:extLst>
            </p:cNvPr>
            <p:cNvSpPr txBox="1"/>
            <p:nvPr/>
          </p:nvSpPr>
          <p:spPr>
            <a:xfrm>
              <a:off x="1499191" y="2530272"/>
              <a:ext cx="917704"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68FF">
                      <a:lumMod val="75000"/>
                    </a:srgbClr>
                  </a:solidFill>
                  <a:effectLst/>
                  <a:uLnTx/>
                  <a:uFillTx/>
                  <a:latin typeface="Tenorite"/>
                  <a:ea typeface="+mn-ea"/>
                  <a:cs typeface="+mn-cs"/>
                </a:rPr>
                <a:t>LA: 9.4M</a:t>
              </a:r>
            </a:p>
          </p:txBody>
        </p:sp>
        <p:cxnSp>
          <p:nvCxnSpPr>
            <p:cNvPr id="29" name="Straight Arrow Connector 28">
              <a:extLst>
                <a:ext uri="{FF2B5EF4-FFF2-40B4-BE49-F238E27FC236}">
                  <a16:creationId xmlns:a16="http://schemas.microsoft.com/office/drawing/2014/main" id="{FBCD6D16-F4AB-F29A-F233-5DE5DEAA0E67}"/>
                </a:ext>
              </a:extLst>
            </p:cNvPr>
            <p:cNvCxnSpPr>
              <a:cxnSpLocks/>
            </p:cNvCxnSpPr>
            <p:nvPr/>
          </p:nvCxnSpPr>
          <p:spPr>
            <a:xfrm flipH="1">
              <a:off x="1235791" y="2668772"/>
              <a:ext cx="327195" cy="100229"/>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a:extLst>
              <a:ext uri="{FF2B5EF4-FFF2-40B4-BE49-F238E27FC236}">
                <a16:creationId xmlns:a16="http://schemas.microsoft.com/office/drawing/2014/main" id="{C78AFF70-DDE0-827F-DE40-F81C061B275D}"/>
              </a:ext>
            </a:extLst>
          </p:cNvPr>
          <p:cNvGrpSpPr/>
          <p:nvPr/>
        </p:nvGrpSpPr>
        <p:grpSpPr>
          <a:xfrm>
            <a:off x="8644271" y="1126710"/>
            <a:ext cx="854061" cy="461665"/>
            <a:chOff x="8638425" y="987267"/>
            <a:chExt cx="854061" cy="461665"/>
          </a:xfrm>
        </p:grpSpPr>
        <p:sp>
          <p:nvSpPr>
            <p:cNvPr id="19" name="TextBox 18">
              <a:extLst>
                <a:ext uri="{FF2B5EF4-FFF2-40B4-BE49-F238E27FC236}">
                  <a16:creationId xmlns:a16="http://schemas.microsoft.com/office/drawing/2014/main" id="{1CD088A2-DAF9-E90C-D306-CCF58403B3FF}"/>
                </a:ext>
              </a:extLst>
            </p:cNvPr>
            <p:cNvSpPr txBox="1"/>
            <p:nvPr/>
          </p:nvSpPr>
          <p:spPr>
            <a:xfrm>
              <a:off x="8638425" y="987267"/>
              <a:ext cx="70096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68FF">
                      <a:lumMod val="75000"/>
                    </a:srgbClr>
                  </a:solidFill>
                  <a:effectLst/>
                  <a:uLnTx/>
                  <a:uFillTx/>
                  <a:latin typeface="Tenorite"/>
                  <a:ea typeface="+mn-ea"/>
                  <a:cs typeface="+mn-cs"/>
                </a:rPr>
                <a:t>TX: 23.3M</a:t>
              </a:r>
            </a:p>
          </p:txBody>
        </p:sp>
        <p:cxnSp>
          <p:nvCxnSpPr>
            <p:cNvPr id="20" name="Straight Arrow Connector 19">
              <a:extLst>
                <a:ext uri="{FF2B5EF4-FFF2-40B4-BE49-F238E27FC236}">
                  <a16:creationId xmlns:a16="http://schemas.microsoft.com/office/drawing/2014/main" id="{6DDF1ADB-F139-EDF4-66A4-6767736E8E2E}"/>
                </a:ext>
              </a:extLst>
            </p:cNvPr>
            <p:cNvCxnSpPr>
              <a:cxnSpLocks/>
            </p:cNvCxnSpPr>
            <p:nvPr/>
          </p:nvCxnSpPr>
          <p:spPr>
            <a:xfrm>
              <a:off x="9133367" y="1348022"/>
              <a:ext cx="359119" cy="96847"/>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7FED1FD9-C6AD-A5BB-9FCF-28DE0FF58CDD}"/>
              </a:ext>
            </a:extLst>
          </p:cNvPr>
          <p:cNvGrpSpPr/>
          <p:nvPr/>
        </p:nvGrpSpPr>
        <p:grpSpPr>
          <a:xfrm>
            <a:off x="8489025" y="2995885"/>
            <a:ext cx="1040349" cy="276999"/>
            <a:chOff x="8492469" y="2534532"/>
            <a:chExt cx="1040349" cy="276999"/>
          </a:xfrm>
        </p:grpSpPr>
        <p:sp>
          <p:nvSpPr>
            <p:cNvPr id="9" name="TextBox 8">
              <a:extLst>
                <a:ext uri="{FF2B5EF4-FFF2-40B4-BE49-F238E27FC236}">
                  <a16:creationId xmlns:a16="http://schemas.microsoft.com/office/drawing/2014/main" id="{33CA5DA8-8B50-474D-22BB-B005787BEE79}"/>
                </a:ext>
              </a:extLst>
            </p:cNvPr>
            <p:cNvSpPr txBox="1"/>
            <p:nvPr/>
          </p:nvSpPr>
          <p:spPr>
            <a:xfrm>
              <a:off x="8492469" y="2534532"/>
              <a:ext cx="79051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68FF">
                      <a:lumMod val="75000"/>
                    </a:srgbClr>
                  </a:solidFill>
                  <a:effectLst/>
                  <a:uLnTx/>
                  <a:uFillTx/>
                  <a:latin typeface="Tenorite"/>
                  <a:ea typeface="+mn-ea"/>
                  <a:cs typeface="+mn-cs"/>
                </a:rPr>
                <a:t>LA: 3.8M</a:t>
              </a:r>
            </a:p>
          </p:txBody>
        </p:sp>
        <p:cxnSp>
          <p:nvCxnSpPr>
            <p:cNvPr id="11" name="Straight Arrow Connector 10">
              <a:extLst>
                <a:ext uri="{FF2B5EF4-FFF2-40B4-BE49-F238E27FC236}">
                  <a16:creationId xmlns:a16="http://schemas.microsoft.com/office/drawing/2014/main" id="{1B900B73-D917-0ECE-74C0-4F3AC06DA708}"/>
                </a:ext>
              </a:extLst>
            </p:cNvPr>
            <p:cNvCxnSpPr>
              <a:cxnSpLocks/>
            </p:cNvCxnSpPr>
            <p:nvPr/>
          </p:nvCxnSpPr>
          <p:spPr>
            <a:xfrm flipV="1">
              <a:off x="9201423" y="2534532"/>
              <a:ext cx="331395" cy="174268"/>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7EA763AC-F389-345E-DD31-C7170520B64C}"/>
              </a:ext>
            </a:extLst>
          </p:cNvPr>
          <p:cNvGrpSpPr/>
          <p:nvPr/>
        </p:nvGrpSpPr>
        <p:grpSpPr>
          <a:xfrm>
            <a:off x="579317" y="5231707"/>
            <a:ext cx="700969" cy="338178"/>
            <a:chOff x="579317" y="5242340"/>
            <a:chExt cx="700969" cy="338178"/>
          </a:xfrm>
        </p:grpSpPr>
        <p:sp>
          <p:nvSpPr>
            <p:cNvPr id="31" name="TextBox 30">
              <a:extLst>
                <a:ext uri="{FF2B5EF4-FFF2-40B4-BE49-F238E27FC236}">
                  <a16:creationId xmlns:a16="http://schemas.microsoft.com/office/drawing/2014/main" id="{71477A04-3C5F-82F2-AA29-769880D43BF7}"/>
                </a:ext>
              </a:extLst>
            </p:cNvPr>
            <p:cNvSpPr txBox="1"/>
            <p:nvPr/>
          </p:nvSpPr>
          <p:spPr>
            <a:xfrm>
              <a:off x="579317" y="5242340"/>
              <a:ext cx="70096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68FF">
                      <a:lumMod val="75000"/>
                    </a:srgbClr>
                  </a:solidFill>
                  <a:effectLst/>
                  <a:uLnTx/>
                  <a:uFillTx/>
                  <a:latin typeface="Tenorite"/>
                  <a:ea typeface="+mn-ea"/>
                  <a:cs typeface="+mn-cs"/>
                </a:rPr>
                <a:t>DE: 7K</a:t>
              </a:r>
            </a:p>
          </p:txBody>
        </p:sp>
        <p:cxnSp>
          <p:nvCxnSpPr>
            <p:cNvPr id="32" name="Straight Arrow Connector 31">
              <a:extLst>
                <a:ext uri="{FF2B5EF4-FFF2-40B4-BE49-F238E27FC236}">
                  <a16:creationId xmlns:a16="http://schemas.microsoft.com/office/drawing/2014/main" id="{1561F6C7-5651-4B0B-1C93-19C8C1813D7C}"/>
                </a:ext>
              </a:extLst>
            </p:cNvPr>
            <p:cNvCxnSpPr>
              <a:cxnSpLocks/>
            </p:cNvCxnSpPr>
            <p:nvPr/>
          </p:nvCxnSpPr>
          <p:spPr>
            <a:xfrm>
              <a:off x="956930" y="5443870"/>
              <a:ext cx="274579" cy="136648"/>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2CB17CB1-61F1-7BF1-E32E-F9ED77548242}"/>
              </a:ext>
            </a:extLst>
          </p:cNvPr>
          <p:cNvGrpSpPr/>
          <p:nvPr/>
        </p:nvGrpSpPr>
        <p:grpSpPr>
          <a:xfrm>
            <a:off x="8469573" y="5705240"/>
            <a:ext cx="1040349" cy="276999"/>
            <a:chOff x="8492469" y="2534532"/>
            <a:chExt cx="1040349" cy="276999"/>
          </a:xfrm>
        </p:grpSpPr>
        <p:sp>
          <p:nvSpPr>
            <p:cNvPr id="45" name="TextBox 44">
              <a:extLst>
                <a:ext uri="{FF2B5EF4-FFF2-40B4-BE49-F238E27FC236}">
                  <a16:creationId xmlns:a16="http://schemas.microsoft.com/office/drawing/2014/main" id="{0E4AB7EB-55E4-A4DB-4186-DC64B1BDA4DF}"/>
                </a:ext>
              </a:extLst>
            </p:cNvPr>
            <p:cNvSpPr txBox="1"/>
            <p:nvPr/>
          </p:nvSpPr>
          <p:spPr>
            <a:xfrm>
              <a:off x="8492469" y="2534532"/>
              <a:ext cx="790511"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68FF">
                      <a:lumMod val="75000"/>
                    </a:srgbClr>
                  </a:solidFill>
                  <a:effectLst/>
                  <a:uLnTx/>
                  <a:uFillTx/>
                  <a:latin typeface="Tenorite"/>
                  <a:ea typeface="+mn-ea"/>
                  <a:cs typeface="+mn-cs"/>
                </a:rPr>
                <a:t>DE: 3.5K</a:t>
              </a:r>
            </a:p>
          </p:txBody>
        </p:sp>
        <p:cxnSp>
          <p:nvCxnSpPr>
            <p:cNvPr id="46" name="Straight Arrow Connector 45">
              <a:extLst>
                <a:ext uri="{FF2B5EF4-FFF2-40B4-BE49-F238E27FC236}">
                  <a16:creationId xmlns:a16="http://schemas.microsoft.com/office/drawing/2014/main" id="{B0A95E1B-C3B4-9BD0-1DCB-E6DDCE3F26D7}"/>
                </a:ext>
              </a:extLst>
            </p:cNvPr>
            <p:cNvCxnSpPr>
              <a:cxnSpLocks/>
            </p:cNvCxnSpPr>
            <p:nvPr/>
          </p:nvCxnSpPr>
          <p:spPr>
            <a:xfrm flipV="1">
              <a:off x="9201423" y="2534532"/>
              <a:ext cx="331395" cy="174268"/>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4876173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99C8CE-7534-A244-ABE9-5BED2DFEFBDF}" type="datetime1">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6/19/2023</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37183"/>
                </a:solidFill>
                <a:effectLst/>
                <a:uLnTx/>
                <a:uFillTx/>
                <a:latin typeface="Tenorite"/>
                <a:ea typeface="+mn-ea"/>
                <a:cs typeface="+mn-cs"/>
              </a:rPr>
              <a:t>Energy to GDP per Capita Comparison</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10" name="Title 1">
            <a:extLst>
              <a:ext uri="{FF2B5EF4-FFF2-40B4-BE49-F238E27FC236}">
                <a16:creationId xmlns:a16="http://schemas.microsoft.com/office/drawing/2014/main" id="{928F7A46-05F3-FE97-2D31-EDF0697FEE18}"/>
              </a:ext>
            </a:extLst>
          </p:cNvPr>
          <p:cNvSpPr txBox="1">
            <a:spLocks/>
          </p:cNvSpPr>
          <p:nvPr/>
        </p:nvSpPr>
        <p:spPr>
          <a:xfrm>
            <a:off x="0" y="0"/>
            <a:ext cx="12192000" cy="68618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3600" b="1" i="0" u="none" strike="noStrike" kern="1200" cap="none" spc="0" normalizeH="0" baseline="0" noProof="0" dirty="0">
                <a:ln>
                  <a:noFill/>
                </a:ln>
                <a:solidFill>
                  <a:srgbClr val="000000"/>
                </a:solidFill>
                <a:effectLst/>
                <a:uLnTx/>
                <a:uFillTx/>
                <a:latin typeface="Tenorite"/>
                <a:ea typeface="+mj-ea"/>
                <a:cs typeface="+mj-cs"/>
              </a:rPr>
              <a:t>Top 5 Energy Mix - Consumption</a:t>
            </a:r>
            <a:endParaRPr kumimoji="0" lang="en-US" sz="3600" b="1" i="0" u="none" strike="noStrike" kern="1200" cap="none" spc="0" normalizeH="0" baseline="0" noProof="0" dirty="0">
              <a:ln>
                <a:noFill/>
              </a:ln>
              <a:solidFill>
                <a:srgbClr val="000000"/>
              </a:solidFill>
              <a:effectLst/>
              <a:uLnTx/>
              <a:uFillTx/>
              <a:latin typeface="Tenorite"/>
              <a:ea typeface="+mj-ea"/>
              <a:cs typeface="+mj-cs"/>
            </a:endParaRPr>
          </a:p>
        </p:txBody>
      </p:sp>
      <p:sp>
        <p:nvSpPr>
          <p:cNvPr id="2" name="Content Placeholder 4">
            <a:extLst>
              <a:ext uri="{FF2B5EF4-FFF2-40B4-BE49-F238E27FC236}">
                <a16:creationId xmlns:a16="http://schemas.microsoft.com/office/drawing/2014/main" id="{F5700A84-A2C6-2AAE-E769-E0120C250BE1}"/>
              </a:ext>
            </a:extLst>
          </p:cNvPr>
          <p:cNvSpPr txBox="1">
            <a:spLocks/>
          </p:cNvSpPr>
          <p:nvPr/>
        </p:nvSpPr>
        <p:spPr>
          <a:xfrm>
            <a:off x="9781722" y="1593703"/>
            <a:ext cx="2410278" cy="4281317"/>
          </a:xfrm>
          <a:prstGeom prst="rect">
            <a:avLst/>
          </a:prstGeom>
        </p:spPr>
        <p:txBody>
          <a:bodyPr vert="horz" lIns="91440" tIns="45720" rIns="91440" bIns="45720" rtlCol="0" anchor="t">
            <a:normAutofit/>
          </a:bodyPr>
          <a:lstStyle>
            <a:defPPr>
              <a:defRPr lang="en-US"/>
            </a:defPPr>
            <a:lvl1pPr marR="0" lvl="0" indent="0" fontAlgn="auto">
              <a:lnSpc>
                <a:spcPct val="90000"/>
              </a:lnSpc>
              <a:spcBef>
                <a:spcPts val="1000"/>
              </a:spcBef>
              <a:spcAft>
                <a:spcPts val="0"/>
              </a:spcAft>
              <a:buClrTx/>
              <a:buSzTx/>
              <a:buFont typeface="Arial" panose="020B0604020202020204" pitchFamily="34" charset="0"/>
              <a:buNone/>
              <a:tabLst/>
              <a:defRPr>
                <a:solidFill>
                  <a:srgbClr val="000000"/>
                </a:solidFill>
                <a:latin typeface="Tenorite"/>
              </a:defRPr>
            </a:lvl1pPr>
            <a:lvl2pPr marL="228600" lvl="1" indent="-228600">
              <a:lnSpc>
                <a:spcPct val="90000"/>
              </a:lnSpc>
              <a:spcBef>
                <a:spcPts val="1000"/>
              </a:spcBef>
              <a:buFont typeface="Arial" panose="020B0604020202020204" pitchFamily="34" charset="0"/>
              <a:buChar char="•"/>
              <a:defRPr>
                <a:solidFill>
                  <a:srgbClr val="000000"/>
                </a:solidFill>
                <a:latin typeface="Tenorite"/>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defRPr/>
            </a:pPr>
            <a:r>
              <a:rPr kumimoji="0" lang="en-US" sz="1800" b="1" i="0" u="none" strike="noStrike" kern="1200" cap="none" spc="0" normalizeH="0" baseline="0" noProof="0" dirty="0">
                <a:ln>
                  <a:noFill/>
                </a:ln>
                <a:solidFill>
                  <a:srgbClr val="000000"/>
                </a:solidFill>
                <a:effectLst/>
                <a:uLnTx/>
                <a:uFillTx/>
                <a:latin typeface="Tenorite"/>
                <a:ea typeface="+mn-ea"/>
                <a:cs typeface="+mn-cs"/>
              </a:rPr>
              <a:t>Top 5 Energy Mix </a:t>
            </a:r>
            <a:endParaRPr kumimoji="0" lang="en-US" sz="1800" b="0" i="0" u="none" strike="noStrike" kern="1200" cap="none" spc="0" normalizeH="0" baseline="0" noProof="0" dirty="0">
              <a:ln>
                <a:noFill/>
              </a:ln>
              <a:solidFill>
                <a:srgbClr val="000000"/>
              </a:solidFill>
              <a:effectLst/>
              <a:uLnTx/>
              <a:uFillTx/>
              <a:latin typeface="Tenorite"/>
              <a:ea typeface="+mn-ea"/>
              <a:cs typeface="+mn-cs"/>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Fossil Fuel and Nuclear Displays Highest Volumes of Increases 1970-2000</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Renewable Consumption Displays Significant Increases After 2000</a:t>
            </a:r>
          </a:p>
        </p:txBody>
      </p:sp>
      <p:pic>
        <p:nvPicPr>
          <p:cNvPr id="9" name="Picture 8">
            <a:extLst>
              <a:ext uri="{FF2B5EF4-FFF2-40B4-BE49-F238E27FC236}">
                <a16:creationId xmlns:a16="http://schemas.microsoft.com/office/drawing/2014/main" id="{A0F19312-C843-4CD2-DC96-0AAEAA72FC5F}"/>
              </a:ext>
            </a:extLst>
          </p:cNvPr>
          <p:cNvPicPr>
            <a:picLocks noChangeAspect="1"/>
          </p:cNvPicPr>
          <p:nvPr/>
        </p:nvPicPr>
        <p:blipFill>
          <a:blip r:embed="rId2"/>
          <a:stretch>
            <a:fillRect/>
          </a:stretch>
        </p:blipFill>
        <p:spPr>
          <a:xfrm>
            <a:off x="624453" y="877998"/>
            <a:ext cx="9104855" cy="4875102"/>
          </a:xfrm>
          <a:prstGeom prst="rect">
            <a:avLst/>
          </a:prstGeom>
        </p:spPr>
      </p:pic>
    </p:spTree>
    <p:extLst>
      <p:ext uri="{BB962C8B-B14F-4D97-AF65-F5344CB8AC3E}">
        <p14:creationId xmlns:p14="http://schemas.microsoft.com/office/powerpoint/2010/main" val="2395520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99C8CE-7534-A244-ABE9-5BED2DFEFBDF}" type="datetime1">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6/19/2023</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37183"/>
                </a:solidFill>
                <a:effectLst/>
                <a:uLnTx/>
                <a:uFillTx/>
                <a:latin typeface="Tenorite"/>
                <a:ea typeface="+mn-ea"/>
                <a:cs typeface="+mn-cs"/>
              </a:rPr>
              <a:t>Energy to GDP per Capita Comparison</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10" name="Title 1">
            <a:extLst>
              <a:ext uri="{FF2B5EF4-FFF2-40B4-BE49-F238E27FC236}">
                <a16:creationId xmlns:a16="http://schemas.microsoft.com/office/drawing/2014/main" id="{928F7A46-05F3-FE97-2D31-EDF0697FEE18}"/>
              </a:ext>
            </a:extLst>
          </p:cNvPr>
          <p:cNvSpPr txBox="1">
            <a:spLocks/>
          </p:cNvSpPr>
          <p:nvPr/>
        </p:nvSpPr>
        <p:spPr>
          <a:xfrm>
            <a:off x="0" y="0"/>
            <a:ext cx="12192000" cy="68618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3600" b="1" i="0" u="none" strike="noStrike" kern="1200" cap="none" spc="0" normalizeH="0" baseline="0" noProof="0" dirty="0">
                <a:ln>
                  <a:noFill/>
                </a:ln>
                <a:solidFill>
                  <a:srgbClr val="000000"/>
                </a:solidFill>
                <a:effectLst/>
                <a:uLnTx/>
                <a:uFillTx/>
                <a:latin typeface="Tenorite"/>
                <a:ea typeface="+mj-ea"/>
                <a:cs typeface="+mj-cs"/>
              </a:rPr>
              <a:t>Top 5 Energy Mix - Production</a:t>
            </a:r>
            <a:endParaRPr kumimoji="0" lang="en-US" sz="3600" b="1" i="0" u="none" strike="noStrike" kern="1200" cap="none" spc="0" normalizeH="0" baseline="0" noProof="0" dirty="0">
              <a:ln>
                <a:noFill/>
              </a:ln>
              <a:solidFill>
                <a:srgbClr val="000000"/>
              </a:solidFill>
              <a:effectLst/>
              <a:uLnTx/>
              <a:uFillTx/>
              <a:latin typeface="Tenorite"/>
              <a:ea typeface="+mj-ea"/>
              <a:cs typeface="+mj-cs"/>
            </a:endParaRPr>
          </a:p>
        </p:txBody>
      </p:sp>
      <p:pic>
        <p:nvPicPr>
          <p:cNvPr id="4" name="Picture 3">
            <a:extLst>
              <a:ext uri="{FF2B5EF4-FFF2-40B4-BE49-F238E27FC236}">
                <a16:creationId xmlns:a16="http://schemas.microsoft.com/office/drawing/2014/main" id="{725BFEB3-2F9B-4E72-77E8-F296AEB81677}"/>
              </a:ext>
            </a:extLst>
          </p:cNvPr>
          <p:cNvPicPr>
            <a:picLocks noChangeAspect="1"/>
          </p:cNvPicPr>
          <p:nvPr/>
        </p:nvPicPr>
        <p:blipFill>
          <a:blip r:embed="rId2"/>
          <a:stretch>
            <a:fillRect/>
          </a:stretch>
        </p:blipFill>
        <p:spPr>
          <a:xfrm>
            <a:off x="620646" y="828474"/>
            <a:ext cx="9195355" cy="5143701"/>
          </a:xfrm>
          <a:prstGeom prst="rect">
            <a:avLst/>
          </a:prstGeom>
        </p:spPr>
      </p:pic>
      <p:sp>
        <p:nvSpPr>
          <p:cNvPr id="2" name="Content Placeholder 4">
            <a:extLst>
              <a:ext uri="{FF2B5EF4-FFF2-40B4-BE49-F238E27FC236}">
                <a16:creationId xmlns:a16="http://schemas.microsoft.com/office/drawing/2014/main" id="{67B5D075-6FA4-F30C-0E53-F420FD6D099B}"/>
              </a:ext>
            </a:extLst>
          </p:cNvPr>
          <p:cNvSpPr txBox="1">
            <a:spLocks/>
          </p:cNvSpPr>
          <p:nvPr/>
        </p:nvSpPr>
        <p:spPr>
          <a:xfrm>
            <a:off x="9734550" y="1593703"/>
            <a:ext cx="2320565" cy="4281317"/>
          </a:xfrm>
          <a:prstGeom prst="rect">
            <a:avLst/>
          </a:prstGeom>
        </p:spPr>
        <p:txBody>
          <a:bodyPr vert="horz" lIns="91440" tIns="45720" rIns="91440" bIns="45720" rtlCol="0" anchor="t">
            <a:normAutofit/>
          </a:bodyPr>
          <a:lstStyle>
            <a:defPPr>
              <a:defRPr lang="en-US"/>
            </a:defPPr>
            <a:lvl1pPr marR="0" lvl="0" indent="0" fontAlgn="auto">
              <a:lnSpc>
                <a:spcPct val="90000"/>
              </a:lnSpc>
              <a:spcBef>
                <a:spcPts val="1000"/>
              </a:spcBef>
              <a:spcAft>
                <a:spcPts val="0"/>
              </a:spcAft>
              <a:buClrTx/>
              <a:buSzTx/>
              <a:buFont typeface="Arial" panose="020B0604020202020204" pitchFamily="34" charset="0"/>
              <a:buNone/>
              <a:tabLst/>
              <a:defRPr>
                <a:solidFill>
                  <a:srgbClr val="000000"/>
                </a:solidFill>
                <a:latin typeface="Tenorite"/>
              </a:defRPr>
            </a:lvl1pPr>
            <a:lvl2pPr marL="228600" lvl="1" indent="-228600">
              <a:lnSpc>
                <a:spcPct val="90000"/>
              </a:lnSpc>
              <a:spcBef>
                <a:spcPts val="1000"/>
              </a:spcBef>
              <a:buFont typeface="Arial" panose="020B0604020202020204" pitchFamily="34" charset="0"/>
              <a:buChar char="•"/>
              <a:defRPr>
                <a:solidFill>
                  <a:srgbClr val="000000"/>
                </a:solidFill>
                <a:latin typeface="Tenorite"/>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defRPr/>
            </a:pPr>
            <a:r>
              <a:rPr kumimoji="0" lang="en-US" sz="1800" b="1" i="0" u="none" strike="noStrike" kern="1200" cap="none" spc="0" normalizeH="0" baseline="0" noProof="0" dirty="0">
                <a:ln>
                  <a:noFill/>
                </a:ln>
                <a:solidFill>
                  <a:srgbClr val="000000"/>
                </a:solidFill>
                <a:effectLst/>
                <a:uLnTx/>
                <a:uFillTx/>
                <a:latin typeface="Tenorite"/>
                <a:ea typeface="+mn-ea"/>
                <a:cs typeface="+mn-cs"/>
              </a:rPr>
              <a:t>Top 5 Energy Mix </a:t>
            </a:r>
            <a:endParaRPr kumimoji="0" lang="en-US" sz="1800" b="0" i="0" u="none" strike="noStrike" kern="1200" cap="none" spc="0" normalizeH="0" baseline="0" noProof="0" dirty="0">
              <a:ln>
                <a:noFill/>
              </a:ln>
              <a:solidFill>
                <a:srgbClr val="000000"/>
              </a:solidFill>
              <a:effectLst/>
              <a:uLnTx/>
              <a:uFillTx/>
              <a:latin typeface="Tenorite"/>
              <a:ea typeface="+mn-ea"/>
              <a:cs typeface="+mn-cs"/>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Weakening of Fossil Fuel Production After 2000</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Renewable Production Displays Significant Increases After 2000</a:t>
            </a:r>
          </a:p>
        </p:txBody>
      </p:sp>
    </p:spTree>
    <p:extLst>
      <p:ext uri="{BB962C8B-B14F-4D97-AF65-F5344CB8AC3E}">
        <p14:creationId xmlns:p14="http://schemas.microsoft.com/office/powerpoint/2010/main" val="2282782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99C8CE-7534-A244-ABE9-5BED2DFEFBDF}" type="datetime1">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6/19/2023</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37183"/>
                </a:solidFill>
                <a:effectLst/>
                <a:uLnTx/>
                <a:uFillTx/>
                <a:latin typeface="Tenorite"/>
                <a:ea typeface="+mn-ea"/>
                <a:cs typeface="+mn-cs"/>
              </a:rPr>
              <a:t>Energy to GDP per Capita Comparison</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10" name="Title 1">
            <a:extLst>
              <a:ext uri="{FF2B5EF4-FFF2-40B4-BE49-F238E27FC236}">
                <a16:creationId xmlns:a16="http://schemas.microsoft.com/office/drawing/2014/main" id="{928F7A46-05F3-FE97-2D31-EDF0697FEE18}"/>
              </a:ext>
            </a:extLst>
          </p:cNvPr>
          <p:cNvSpPr txBox="1">
            <a:spLocks/>
          </p:cNvSpPr>
          <p:nvPr/>
        </p:nvSpPr>
        <p:spPr>
          <a:xfrm>
            <a:off x="0" y="0"/>
            <a:ext cx="12192000" cy="68618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3600" b="1" i="0" u="none" strike="noStrike" kern="1200" cap="none" spc="0" normalizeH="0" baseline="0" noProof="0" dirty="0">
                <a:ln>
                  <a:noFill/>
                </a:ln>
                <a:solidFill>
                  <a:srgbClr val="000000"/>
                </a:solidFill>
                <a:effectLst/>
                <a:uLnTx/>
                <a:uFillTx/>
                <a:latin typeface="Tenorite"/>
                <a:ea typeface="+mj-ea"/>
                <a:cs typeface="+mj-cs"/>
              </a:rPr>
              <a:t>Occam’s Razor</a:t>
            </a:r>
            <a:endParaRPr kumimoji="0" lang="en-US" sz="3600" b="1" i="0" u="none" strike="noStrike" kern="1200" cap="none" spc="0" normalizeH="0" baseline="0" noProof="0" dirty="0">
              <a:ln>
                <a:noFill/>
              </a:ln>
              <a:solidFill>
                <a:srgbClr val="000000"/>
              </a:solidFill>
              <a:effectLst/>
              <a:uLnTx/>
              <a:uFillTx/>
              <a:latin typeface="Tenorite"/>
              <a:ea typeface="+mj-ea"/>
              <a:cs typeface="+mj-cs"/>
            </a:endParaRPr>
          </a:p>
        </p:txBody>
      </p:sp>
      <p:pic>
        <p:nvPicPr>
          <p:cNvPr id="9" name="Picture 8">
            <a:extLst>
              <a:ext uri="{FF2B5EF4-FFF2-40B4-BE49-F238E27FC236}">
                <a16:creationId xmlns:a16="http://schemas.microsoft.com/office/drawing/2014/main" id="{49DD96C7-7DF5-23D8-EA2F-39FCDEAD6C26}"/>
              </a:ext>
            </a:extLst>
          </p:cNvPr>
          <p:cNvPicPr>
            <a:picLocks noChangeAspect="1"/>
          </p:cNvPicPr>
          <p:nvPr/>
        </p:nvPicPr>
        <p:blipFill>
          <a:blip r:embed="rId2"/>
          <a:stretch>
            <a:fillRect/>
          </a:stretch>
        </p:blipFill>
        <p:spPr>
          <a:xfrm>
            <a:off x="84225" y="766312"/>
            <a:ext cx="5991726" cy="3347512"/>
          </a:xfrm>
          <a:prstGeom prst="rect">
            <a:avLst/>
          </a:prstGeom>
        </p:spPr>
      </p:pic>
      <p:sp>
        <p:nvSpPr>
          <p:cNvPr id="12" name="Content Placeholder 4">
            <a:extLst>
              <a:ext uri="{FF2B5EF4-FFF2-40B4-BE49-F238E27FC236}">
                <a16:creationId xmlns:a16="http://schemas.microsoft.com/office/drawing/2014/main" id="{93120319-E0EA-0931-DD52-5B8D5186BCB9}"/>
              </a:ext>
            </a:extLst>
          </p:cNvPr>
          <p:cNvSpPr txBox="1">
            <a:spLocks/>
          </p:cNvSpPr>
          <p:nvPr/>
        </p:nvSpPr>
        <p:spPr>
          <a:xfrm>
            <a:off x="6116051" y="772905"/>
            <a:ext cx="4282239" cy="1791093"/>
          </a:xfrm>
          <a:prstGeom prst="rect">
            <a:avLst/>
          </a:prstGeom>
        </p:spPr>
        <p:txBody>
          <a:bodyPr vert="horz" lIns="91440" tIns="45720" rIns="91440" bIns="45720" rtlCol="0" anchor="t">
            <a:normAutofit/>
          </a:bodyPr>
          <a:lstStyle>
            <a:defPPr>
              <a:defRPr lang="en-US"/>
            </a:defPPr>
            <a:lvl1pPr marR="0" lvl="0" indent="0" fontAlgn="auto">
              <a:lnSpc>
                <a:spcPct val="90000"/>
              </a:lnSpc>
              <a:spcBef>
                <a:spcPts val="1000"/>
              </a:spcBef>
              <a:spcAft>
                <a:spcPts val="0"/>
              </a:spcAft>
              <a:buClrTx/>
              <a:buSzTx/>
              <a:buFont typeface="Arial" panose="020B0604020202020204" pitchFamily="34" charset="0"/>
              <a:buNone/>
              <a:tabLst/>
              <a:defRPr>
                <a:solidFill>
                  <a:srgbClr val="000000"/>
                </a:solidFill>
                <a:latin typeface="Tenorite"/>
              </a:defRPr>
            </a:lvl1pPr>
            <a:lvl2pPr marL="228600" lvl="1" indent="-228600">
              <a:lnSpc>
                <a:spcPct val="90000"/>
              </a:lnSpc>
              <a:spcBef>
                <a:spcPts val="1000"/>
              </a:spcBef>
              <a:buFont typeface="Arial" panose="020B0604020202020204" pitchFamily="34" charset="0"/>
              <a:buChar char="•"/>
              <a:defRPr>
                <a:solidFill>
                  <a:srgbClr val="000000"/>
                </a:solidFill>
                <a:latin typeface="Tenorite"/>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Alignment of Population and Consumption Values Indicates a Strong Correlation </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Dispersion of GDP per Capita and Consumption Values Between GDP Indicates Lack of Correlation</a:t>
            </a:r>
          </a:p>
        </p:txBody>
      </p:sp>
      <p:pic>
        <p:nvPicPr>
          <p:cNvPr id="13" name="Picture 12">
            <a:extLst>
              <a:ext uri="{FF2B5EF4-FFF2-40B4-BE49-F238E27FC236}">
                <a16:creationId xmlns:a16="http://schemas.microsoft.com/office/drawing/2014/main" id="{E973A5D8-07BD-FD27-0FFB-0CC9B03DDF42}"/>
              </a:ext>
            </a:extLst>
          </p:cNvPr>
          <p:cNvPicPr>
            <a:picLocks noChangeAspect="1"/>
          </p:cNvPicPr>
          <p:nvPr/>
        </p:nvPicPr>
        <p:blipFill>
          <a:blip r:embed="rId3"/>
          <a:stretch>
            <a:fillRect/>
          </a:stretch>
        </p:blipFill>
        <p:spPr>
          <a:xfrm>
            <a:off x="6108032" y="2789714"/>
            <a:ext cx="5991726" cy="3376575"/>
          </a:xfrm>
          <a:prstGeom prst="rect">
            <a:avLst/>
          </a:prstGeom>
        </p:spPr>
      </p:pic>
      <p:sp>
        <p:nvSpPr>
          <p:cNvPr id="14" name="Content Placeholder 4">
            <a:extLst>
              <a:ext uri="{FF2B5EF4-FFF2-40B4-BE49-F238E27FC236}">
                <a16:creationId xmlns:a16="http://schemas.microsoft.com/office/drawing/2014/main" id="{1C58BE03-B071-2C69-EDD4-DC23A3017F74}"/>
              </a:ext>
            </a:extLst>
          </p:cNvPr>
          <p:cNvSpPr txBox="1">
            <a:spLocks/>
          </p:cNvSpPr>
          <p:nvPr/>
        </p:nvSpPr>
        <p:spPr>
          <a:xfrm>
            <a:off x="523282" y="4572344"/>
            <a:ext cx="5113611" cy="960402"/>
          </a:xfrm>
          <a:prstGeom prst="rect">
            <a:avLst/>
          </a:prstGeom>
        </p:spPr>
        <p:txBody>
          <a:bodyPr vert="horz" lIns="91440" tIns="45720" rIns="91440" bIns="45720" rtlCol="0" anchor="t">
            <a:noAutofit/>
          </a:bodyPr>
          <a:lstStyle>
            <a:defPPr>
              <a:defRPr lang="en-US"/>
            </a:defPPr>
            <a:lvl1pPr marR="0" lvl="0" indent="0" fontAlgn="auto">
              <a:lnSpc>
                <a:spcPct val="90000"/>
              </a:lnSpc>
              <a:spcBef>
                <a:spcPts val="1000"/>
              </a:spcBef>
              <a:spcAft>
                <a:spcPts val="0"/>
              </a:spcAft>
              <a:buClrTx/>
              <a:buSzTx/>
              <a:buFont typeface="Arial" panose="020B0604020202020204" pitchFamily="34" charset="0"/>
              <a:buNone/>
              <a:tabLst/>
              <a:defRPr>
                <a:solidFill>
                  <a:srgbClr val="000000"/>
                </a:solidFill>
                <a:latin typeface="Tenorite"/>
              </a:defRPr>
            </a:lvl1pPr>
            <a:lvl2pPr marL="228600" lvl="1" indent="-228600">
              <a:lnSpc>
                <a:spcPct val="90000"/>
              </a:lnSpc>
              <a:spcBef>
                <a:spcPts val="1000"/>
              </a:spcBef>
              <a:buFont typeface="Arial" panose="020B0604020202020204" pitchFamily="34" charset="0"/>
              <a:buChar char="•"/>
              <a:defRPr>
                <a:solidFill>
                  <a:srgbClr val="000000"/>
                </a:solidFill>
                <a:latin typeface="Tenorite"/>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defRPr/>
            </a:pPr>
            <a:r>
              <a:rPr lang="en-US" sz="2400" b="1" dirty="0"/>
              <a:t>Occam’s Razor: </a:t>
            </a:r>
            <a:r>
              <a:rPr lang="en-US" sz="2400" dirty="0"/>
              <a:t>The Simplest Explanation is Usually the Best One.  </a:t>
            </a:r>
          </a:p>
        </p:txBody>
      </p:sp>
      <p:cxnSp>
        <p:nvCxnSpPr>
          <p:cNvPr id="4" name="Straight Connector 3">
            <a:extLst>
              <a:ext uri="{FF2B5EF4-FFF2-40B4-BE49-F238E27FC236}">
                <a16:creationId xmlns:a16="http://schemas.microsoft.com/office/drawing/2014/main" id="{76340B05-BCB4-FC68-1653-1FF22CF8CDBD}"/>
              </a:ext>
            </a:extLst>
          </p:cNvPr>
          <p:cNvCxnSpPr>
            <a:cxnSpLocks/>
          </p:cNvCxnSpPr>
          <p:nvPr/>
        </p:nvCxnSpPr>
        <p:spPr>
          <a:xfrm flipV="1">
            <a:off x="6368902" y="3429000"/>
            <a:ext cx="2977117" cy="85592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95CDD867-8278-8914-34AE-F00BE6078CD1}"/>
              </a:ext>
            </a:extLst>
          </p:cNvPr>
          <p:cNvCxnSpPr>
            <a:cxnSpLocks/>
          </p:cNvCxnSpPr>
          <p:nvPr/>
        </p:nvCxnSpPr>
        <p:spPr>
          <a:xfrm flipV="1">
            <a:off x="428655" y="1477926"/>
            <a:ext cx="3250210" cy="75845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02631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1167494" y="1059400"/>
            <a:ext cx="6245912" cy="2387600"/>
          </a:xfrm>
        </p:spPr>
        <p:txBody>
          <a:bodyPr/>
          <a:lstStyle/>
          <a:p>
            <a:r>
              <a:rPr lang="en-US" dirty="0"/>
              <a:t>Technology / Future Growth</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subTitle" idx="1"/>
          </p:nvPr>
        </p:nvSpPr>
        <p:spPr>
          <a:xfrm>
            <a:off x="1167494" y="3539075"/>
            <a:ext cx="6913250" cy="1406101"/>
          </a:xfrm>
        </p:spPr>
        <p:txBody>
          <a:bodyPr vert="horz" lIns="91440" tIns="45720" rIns="91440" bIns="45720" rtlCol="0" anchor="t">
            <a:normAutofit/>
          </a:bodyPr>
          <a:lstStyle/>
          <a:p>
            <a:r>
              <a:rPr lang="en-US" sz="2800" dirty="0"/>
              <a:t>Consumption / Production / GDP per Capita</a:t>
            </a:r>
          </a:p>
        </p:txBody>
      </p:sp>
    </p:spTree>
    <p:extLst>
      <p:ext uri="{BB962C8B-B14F-4D97-AF65-F5344CB8AC3E}">
        <p14:creationId xmlns:p14="http://schemas.microsoft.com/office/powerpoint/2010/main" val="8700158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99C8CE-7534-A244-ABE9-5BED2DFEFBDF}" type="datetime1">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6/19/2023</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37183"/>
                </a:solidFill>
                <a:effectLst/>
                <a:uLnTx/>
                <a:uFillTx/>
                <a:latin typeface="Tenorite"/>
                <a:ea typeface="+mn-ea"/>
                <a:cs typeface="+mn-cs"/>
              </a:rPr>
              <a:t>Energy to GDP per Capita Comparison</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10" name="Title 1">
            <a:extLst>
              <a:ext uri="{FF2B5EF4-FFF2-40B4-BE49-F238E27FC236}">
                <a16:creationId xmlns:a16="http://schemas.microsoft.com/office/drawing/2014/main" id="{928F7A46-05F3-FE97-2D31-EDF0697FEE18}"/>
              </a:ext>
            </a:extLst>
          </p:cNvPr>
          <p:cNvSpPr txBox="1">
            <a:spLocks/>
          </p:cNvSpPr>
          <p:nvPr/>
        </p:nvSpPr>
        <p:spPr>
          <a:xfrm>
            <a:off x="0" y="0"/>
            <a:ext cx="12192000" cy="68618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3600" b="1" i="0" u="none" strike="noStrike" kern="1200" cap="none" spc="0" normalizeH="0" baseline="0" noProof="0" dirty="0">
                <a:ln>
                  <a:noFill/>
                </a:ln>
                <a:solidFill>
                  <a:srgbClr val="000000"/>
                </a:solidFill>
                <a:effectLst/>
                <a:uLnTx/>
                <a:uFillTx/>
                <a:latin typeface="Tenorite"/>
                <a:ea typeface="+mj-ea"/>
                <a:cs typeface="+mj-cs"/>
              </a:rPr>
              <a:t>Advancing Renewable Tech</a:t>
            </a:r>
            <a:endParaRPr kumimoji="0" lang="en-US" sz="3600" b="1" i="0" u="none" strike="noStrike" kern="1200" cap="none" spc="0" normalizeH="0" baseline="0" noProof="0" dirty="0">
              <a:ln>
                <a:noFill/>
              </a:ln>
              <a:solidFill>
                <a:srgbClr val="000000"/>
              </a:solidFill>
              <a:effectLst/>
              <a:uLnTx/>
              <a:uFillTx/>
              <a:latin typeface="Tenorite"/>
              <a:ea typeface="+mj-ea"/>
              <a:cs typeface="+mj-cs"/>
            </a:endParaRPr>
          </a:p>
        </p:txBody>
      </p:sp>
      <p:sp>
        <p:nvSpPr>
          <p:cNvPr id="7" name="Content Placeholder 4">
            <a:extLst>
              <a:ext uri="{FF2B5EF4-FFF2-40B4-BE49-F238E27FC236}">
                <a16:creationId xmlns:a16="http://schemas.microsoft.com/office/drawing/2014/main" id="{72DD1AF7-A471-B850-226D-569B0E9B9B50}"/>
              </a:ext>
            </a:extLst>
          </p:cNvPr>
          <p:cNvSpPr txBox="1">
            <a:spLocks/>
          </p:cNvSpPr>
          <p:nvPr/>
        </p:nvSpPr>
        <p:spPr>
          <a:xfrm>
            <a:off x="9726706" y="1608308"/>
            <a:ext cx="2320565" cy="4281317"/>
          </a:xfrm>
          <a:prstGeom prst="rect">
            <a:avLst/>
          </a:prstGeom>
        </p:spPr>
        <p:txBody>
          <a:bodyPr vert="horz" lIns="91440" tIns="45720" rIns="91440" bIns="45720" rtlCol="0" anchor="t">
            <a:normAutofit lnSpcReduction="10000"/>
          </a:bodyPr>
          <a:lstStyle>
            <a:defPPr>
              <a:defRPr lang="en-US"/>
            </a:defPPr>
            <a:lvl1pPr marR="0" lvl="0" indent="0" fontAlgn="auto">
              <a:lnSpc>
                <a:spcPct val="90000"/>
              </a:lnSpc>
              <a:spcBef>
                <a:spcPts val="1000"/>
              </a:spcBef>
              <a:spcAft>
                <a:spcPts val="0"/>
              </a:spcAft>
              <a:buClrTx/>
              <a:buSzTx/>
              <a:buFont typeface="Arial" panose="020B0604020202020204" pitchFamily="34" charset="0"/>
              <a:buNone/>
              <a:tabLst/>
              <a:defRPr>
                <a:solidFill>
                  <a:srgbClr val="000000"/>
                </a:solidFill>
                <a:latin typeface="Tenorite"/>
              </a:defRPr>
            </a:lvl1pPr>
            <a:lvl2pPr marL="228600" lvl="1" indent="-228600">
              <a:lnSpc>
                <a:spcPct val="90000"/>
              </a:lnSpc>
              <a:spcBef>
                <a:spcPts val="1000"/>
              </a:spcBef>
              <a:buFont typeface="Arial" panose="020B0604020202020204" pitchFamily="34" charset="0"/>
              <a:buChar char="•"/>
              <a:defRPr>
                <a:solidFill>
                  <a:srgbClr val="000000"/>
                </a:solidFill>
                <a:latin typeface="Tenorite"/>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defRPr/>
            </a:pPr>
            <a:r>
              <a:rPr kumimoji="0" lang="en-US" sz="1800" b="1" i="0" u="none" strike="noStrike" kern="1200" cap="none" spc="0" normalizeH="0" baseline="0" noProof="0" dirty="0">
                <a:ln>
                  <a:noFill/>
                </a:ln>
                <a:solidFill>
                  <a:srgbClr val="000000"/>
                </a:solidFill>
                <a:effectLst/>
                <a:uLnTx/>
                <a:uFillTx/>
                <a:latin typeface="Tenorite"/>
                <a:ea typeface="+mn-ea"/>
                <a:cs typeface="+mn-cs"/>
              </a:rPr>
              <a:t>R&amp;D Investment</a:t>
            </a:r>
            <a:endParaRPr kumimoji="0" lang="en-US" sz="1800" b="0" i="0" u="none" strike="noStrike" kern="1200" cap="none" spc="0" normalizeH="0" baseline="0" noProof="0" dirty="0">
              <a:ln>
                <a:noFill/>
              </a:ln>
              <a:solidFill>
                <a:srgbClr val="000000"/>
              </a:solidFill>
              <a:effectLst/>
              <a:uLnTx/>
              <a:uFillTx/>
              <a:latin typeface="Tenorite"/>
              <a:ea typeface="+mn-ea"/>
              <a:cs typeface="+mn-cs"/>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MAX Private Industry: 3B / 2009</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MEDIAN Private Industry: 1.2B</a:t>
            </a:r>
            <a:endParaRPr kumimoji="0" lang="en-US" sz="1800" b="0" i="0" u="none" strike="noStrike" kern="1200" cap="none" spc="0" normalizeH="0" baseline="0" noProof="0" dirty="0">
              <a:ln>
                <a:noFill/>
              </a:ln>
              <a:solidFill>
                <a:srgbClr val="000000"/>
              </a:solidFill>
              <a:effectLst/>
              <a:uLnTx/>
              <a:uFillTx/>
              <a:latin typeface="Tenorite"/>
              <a:ea typeface="+mn-ea"/>
              <a:cs typeface="+mn-cs"/>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MAX US Government: 1.9B / 2012</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Median US Government: 786M</a:t>
            </a:r>
          </a:p>
          <a:p>
            <a:pPr marR="0" lvl="0" algn="l" defTabSz="914400" rtl="0" eaLnBrk="1" fontAlgn="auto" latinLnBrk="0" hangingPunct="1">
              <a:lnSpc>
                <a:spcPct val="90000"/>
              </a:lnSpc>
              <a:spcBef>
                <a:spcPts val="1000"/>
              </a:spcBef>
              <a:spcAft>
                <a:spcPts val="0"/>
              </a:spcAft>
              <a:buClrTx/>
              <a:buSzTx/>
              <a:tabLst/>
              <a:defRPr/>
            </a:pPr>
            <a:endParaRPr kumimoji="0" lang="en-US" sz="1800" b="0" i="0" u="none" strike="noStrike" kern="1200" cap="none" spc="0" normalizeH="0" baseline="0" noProof="0" dirty="0">
              <a:ln>
                <a:noFill/>
              </a:ln>
              <a:solidFill>
                <a:srgbClr val="000000"/>
              </a:solidFill>
              <a:effectLst/>
              <a:uLnTx/>
              <a:uFillTx/>
              <a:latin typeface="Tenorite"/>
              <a:ea typeface="+mn-ea"/>
              <a:cs typeface="+mn-cs"/>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~15B Invested in R&amp;D 2005-2015</a:t>
            </a:r>
          </a:p>
        </p:txBody>
      </p:sp>
      <p:pic>
        <p:nvPicPr>
          <p:cNvPr id="12" name="Picture 11">
            <a:extLst>
              <a:ext uri="{FF2B5EF4-FFF2-40B4-BE49-F238E27FC236}">
                <a16:creationId xmlns:a16="http://schemas.microsoft.com/office/drawing/2014/main" id="{0F2F032E-D624-B0B3-51B4-DD425C07E1FC}"/>
              </a:ext>
            </a:extLst>
          </p:cNvPr>
          <p:cNvPicPr>
            <a:picLocks noChangeAspect="1"/>
          </p:cNvPicPr>
          <p:nvPr/>
        </p:nvPicPr>
        <p:blipFill>
          <a:blip r:embed="rId2"/>
          <a:stretch>
            <a:fillRect/>
          </a:stretch>
        </p:blipFill>
        <p:spPr>
          <a:xfrm>
            <a:off x="586309" y="828433"/>
            <a:ext cx="9140397" cy="5144098"/>
          </a:xfrm>
          <a:prstGeom prst="rect">
            <a:avLst/>
          </a:prstGeom>
        </p:spPr>
      </p:pic>
      <p:grpSp>
        <p:nvGrpSpPr>
          <p:cNvPr id="16" name="Group 15">
            <a:extLst>
              <a:ext uri="{FF2B5EF4-FFF2-40B4-BE49-F238E27FC236}">
                <a16:creationId xmlns:a16="http://schemas.microsoft.com/office/drawing/2014/main" id="{1ACE6351-ED4B-D92B-E850-19C14F8E6E6D}"/>
              </a:ext>
            </a:extLst>
          </p:cNvPr>
          <p:cNvGrpSpPr/>
          <p:nvPr/>
        </p:nvGrpSpPr>
        <p:grpSpPr>
          <a:xfrm>
            <a:off x="4484312" y="1133805"/>
            <a:ext cx="1471985" cy="461665"/>
            <a:chOff x="1209628" y="2530272"/>
            <a:chExt cx="1207267" cy="461665"/>
          </a:xfrm>
        </p:grpSpPr>
        <p:sp>
          <p:nvSpPr>
            <p:cNvPr id="17" name="TextBox 16">
              <a:extLst>
                <a:ext uri="{FF2B5EF4-FFF2-40B4-BE49-F238E27FC236}">
                  <a16:creationId xmlns:a16="http://schemas.microsoft.com/office/drawing/2014/main" id="{6675D8B6-E611-9129-8355-154C71904F95}"/>
                </a:ext>
              </a:extLst>
            </p:cNvPr>
            <p:cNvSpPr txBox="1"/>
            <p:nvPr/>
          </p:nvSpPr>
          <p:spPr>
            <a:xfrm>
              <a:off x="1499191" y="2530272"/>
              <a:ext cx="91770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68FF">
                      <a:lumMod val="75000"/>
                    </a:srgbClr>
                  </a:solidFill>
                  <a:effectLst/>
                  <a:uLnTx/>
                  <a:uFillTx/>
                  <a:latin typeface="Tenorite"/>
                  <a:ea typeface="+mn-ea"/>
                  <a:cs typeface="+mn-cs"/>
                </a:rPr>
                <a:t>MAX PVT: 3B</a:t>
              </a:r>
            </a:p>
          </p:txBody>
        </p:sp>
        <p:cxnSp>
          <p:nvCxnSpPr>
            <p:cNvPr id="18" name="Straight Arrow Connector 17">
              <a:extLst>
                <a:ext uri="{FF2B5EF4-FFF2-40B4-BE49-F238E27FC236}">
                  <a16:creationId xmlns:a16="http://schemas.microsoft.com/office/drawing/2014/main" id="{F82166E0-50FD-6659-3D89-8C4CDB371C39}"/>
                </a:ext>
              </a:extLst>
            </p:cNvPr>
            <p:cNvCxnSpPr>
              <a:cxnSpLocks/>
            </p:cNvCxnSpPr>
            <p:nvPr/>
          </p:nvCxnSpPr>
          <p:spPr>
            <a:xfrm flipH="1">
              <a:off x="1209628" y="2668772"/>
              <a:ext cx="327195" cy="100229"/>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449739B8-93AA-400F-DC0D-87060DAAEEE9}"/>
              </a:ext>
            </a:extLst>
          </p:cNvPr>
          <p:cNvSpPr txBox="1"/>
          <p:nvPr/>
        </p:nvSpPr>
        <p:spPr>
          <a:xfrm>
            <a:off x="6507875" y="2842522"/>
            <a:ext cx="996287"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68FF">
                    <a:lumMod val="75000"/>
                  </a:srgbClr>
                </a:solidFill>
                <a:effectLst/>
                <a:uLnTx/>
                <a:uFillTx/>
                <a:latin typeface="Tenorite"/>
                <a:ea typeface="+mn-ea"/>
                <a:cs typeface="+mn-cs"/>
              </a:rPr>
              <a:t>MAX GOVT: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68FF">
                    <a:lumMod val="75000"/>
                  </a:srgbClr>
                </a:solidFill>
                <a:effectLst/>
                <a:uLnTx/>
                <a:uFillTx/>
                <a:latin typeface="Tenorite"/>
                <a:ea typeface="+mn-ea"/>
                <a:cs typeface="+mn-cs"/>
              </a:rPr>
              <a:t> 1.9B</a:t>
            </a:r>
          </a:p>
        </p:txBody>
      </p:sp>
      <p:cxnSp>
        <p:nvCxnSpPr>
          <p:cNvPr id="24" name="Straight Arrow Connector 23">
            <a:extLst>
              <a:ext uri="{FF2B5EF4-FFF2-40B4-BE49-F238E27FC236}">
                <a16:creationId xmlns:a16="http://schemas.microsoft.com/office/drawing/2014/main" id="{D3901375-430A-2C08-63B3-E05492CB2274}"/>
              </a:ext>
            </a:extLst>
          </p:cNvPr>
          <p:cNvCxnSpPr>
            <a:cxnSpLocks/>
          </p:cNvCxnSpPr>
          <p:nvPr/>
        </p:nvCxnSpPr>
        <p:spPr>
          <a:xfrm flipV="1">
            <a:off x="7006019" y="2494503"/>
            <a:ext cx="0" cy="362882"/>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54914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DF434-28DB-4621-A497-D62C41CE0419}"/>
              </a:ext>
            </a:extLst>
          </p:cNvPr>
          <p:cNvSpPr>
            <a:spLocks noGrp="1"/>
          </p:cNvSpPr>
          <p:nvPr>
            <p:ph type="title"/>
          </p:nvPr>
        </p:nvSpPr>
        <p:spPr>
          <a:xfrm>
            <a:off x="1167492" y="381000"/>
            <a:ext cx="9779183" cy="1325563"/>
          </a:xfrm>
        </p:spPr>
        <p:txBody>
          <a:bodyPr/>
          <a:lstStyle/>
          <a:p>
            <a:r>
              <a:rPr lang="en-US" dirty="0"/>
              <a:t>Agenda</a:t>
            </a:r>
          </a:p>
        </p:txBody>
      </p:sp>
      <p:sp>
        <p:nvSpPr>
          <p:cNvPr id="3" name="Content Placeholder 2">
            <a:extLst>
              <a:ext uri="{FF2B5EF4-FFF2-40B4-BE49-F238E27FC236}">
                <a16:creationId xmlns:a16="http://schemas.microsoft.com/office/drawing/2014/main" id="{22788C46-D0BC-4307-AE55-7601A139E7CB}"/>
              </a:ext>
            </a:extLst>
          </p:cNvPr>
          <p:cNvSpPr>
            <a:spLocks noGrp="1"/>
          </p:cNvSpPr>
          <p:nvPr>
            <p:ph idx="1"/>
          </p:nvPr>
        </p:nvSpPr>
        <p:spPr>
          <a:xfrm>
            <a:off x="1167493" y="2017467"/>
            <a:ext cx="9779182" cy="3366815"/>
          </a:xfrm>
        </p:spPr>
        <p:txBody>
          <a:bodyPr vert="horz" lIns="91440" tIns="45720" rIns="91440" bIns="45720" rtlCol="0" anchor="t">
            <a:normAutofit/>
          </a:bodyPr>
          <a:lstStyle/>
          <a:p>
            <a:r>
              <a:rPr lang="en-US" dirty="0"/>
              <a:t>Introduction</a:t>
            </a:r>
          </a:p>
          <a:p>
            <a:r>
              <a:rPr lang="en-US" dirty="0"/>
              <a:t>Description / Definitions</a:t>
            </a:r>
          </a:p>
          <a:p>
            <a:r>
              <a:rPr lang="en-US" dirty="0"/>
              <a:t>Initial Comparison  </a:t>
            </a:r>
          </a:p>
          <a:p>
            <a:r>
              <a:rPr lang="en-US" dirty="0"/>
              <a:t>Investigating Change</a:t>
            </a:r>
          </a:p>
          <a:p>
            <a:r>
              <a:rPr lang="en-US" dirty="0"/>
              <a:t>Technology / Future Growth</a:t>
            </a:r>
          </a:p>
          <a:p>
            <a:r>
              <a:rPr lang="en-US" dirty="0"/>
              <a:t>Summary</a:t>
            </a:r>
          </a:p>
          <a:p>
            <a:endParaRPr lang="en-US" dirty="0"/>
          </a:p>
        </p:txBody>
      </p:sp>
      <p:sp>
        <p:nvSpPr>
          <p:cNvPr id="4" name="Date Placeholder 3">
            <a:extLst>
              <a:ext uri="{FF2B5EF4-FFF2-40B4-BE49-F238E27FC236}">
                <a16:creationId xmlns:a16="http://schemas.microsoft.com/office/drawing/2014/main" id="{5739303D-13C0-6A41-947A-F998CC47B32E}"/>
              </a:ext>
            </a:extLst>
          </p:cNvPr>
          <p:cNvSpPr>
            <a:spLocks noGrp="1"/>
          </p:cNvSpPr>
          <p:nvPr>
            <p:ph type="dt" sz="half" idx="2"/>
          </p:nvPr>
        </p:nvSpPr>
        <p:spPr>
          <a:xfrm>
            <a:off x="381000" y="6356350"/>
            <a:ext cx="2743200" cy="365125"/>
          </a:xfrm>
        </p:spPr>
        <p:txBody>
          <a:bodyPr/>
          <a:lstStyle/>
          <a:p>
            <a:fld id="{495D8227-9DE4-4D42-8C1B-E10C828BC634}" type="datetime1">
              <a:rPr lang="en-US" smtClean="0"/>
              <a:pPr/>
              <a:t>6/19/2023</a:t>
            </a:fld>
            <a:endParaRPr lang="en-US" dirty="0"/>
          </a:p>
        </p:txBody>
      </p:sp>
      <p:sp>
        <p:nvSpPr>
          <p:cNvPr id="5" name="Footer Placeholder 4">
            <a:extLst>
              <a:ext uri="{FF2B5EF4-FFF2-40B4-BE49-F238E27FC236}">
                <a16:creationId xmlns:a16="http://schemas.microsoft.com/office/drawing/2014/main" id="{6209FEB4-4C5C-EB43-9696-7B42453DB79B}"/>
              </a:ext>
            </a:extLst>
          </p:cNvPr>
          <p:cNvSpPr>
            <a:spLocks noGrp="1"/>
          </p:cNvSpPr>
          <p:nvPr>
            <p:ph type="ftr" sz="quarter" idx="3"/>
          </p:nvPr>
        </p:nvSpPr>
        <p:spPr>
          <a:xfrm>
            <a:off x="4038600" y="6356350"/>
            <a:ext cx="4114800" cy="365125"/>
          </a:xfrm>
        </p:spPr>
        <p:txBody>
          <a:bodyPr/>
          <a:lstStyle/>
          <a:p>
            <a:r>
              <a:rPr lang="en-US" dirty="0"/>
              <a:t>Energy to GDP per Capita Comparison</a:t>
            </a:r>
          </a:p>
        </p:txBody>
      </p:sp>
      <p:sp>
        <p:nvSpPr>
          <p:cNvPr id="6" name="Slide Number Placeholder 5">
            <a:extLst>
              <a:ext uri="{FF2B5EF4-FFF2-40B4-BE49-F238E27FC236}">
                <a16:creationId xmlns:a16="http://schemas.microsoft.com/office/drawing/2014/main" id="{60D470D0-6D64-5E42-9515-048F8779CD5E}"/>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13256085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99C8CE-7534-A244-ABE9-5BED2DFEFBDF}" type="datetime1">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6/19/2023</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37183"/>
                </a:solidFill>
                <a:effectLst/>
                <a:uLnTx/>
                <a:uFillTx/>
                <a:latin typeface="Tenorite"/>
                <a:ea typeface="+mn-ea"/>
                <a:cs typeface="+mn-cs"/>
              </a:rPr>
              <a:t>Energy to GDP per Capita Comparison</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10" name="Title 1">
            <a:extLst>
              <a:ext uri="{FF2B5EF4-FFF2-40B4-BE49-F238E27FC236}">
                <a16:creationId xmlns:a16="http://schemas.microsoft.com/office/drawing/2014/main" id="{928F7A46-05F3-FE97-2D31-EDF0697FEE18}"/>
              </a:ext>
            </a:extLst>
          </p:cNvPr>
          <p:cNvSpPr txBox="1">
            <a:spLocks/>
          </p:cNvSpPr>
          <p:nvPr/>
        </p:nvSpPr>
        <p:spPr>
          <a:xfrm>
            <a:off x="0" y="0"/>
            <a:ext cx="12192000" cy="68618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3600" b="1" i="0" u="none" strike="noStrike" kern="1200" cap="none" spc="0" normalizeH="0" baseline="0" noProof="0" dirty="0">
                <a:ln>
                  <a:noFill/>
                </a:ln>
                <a:solidFill>
                  <a:srgbClr val="000000"/>
                </a:solidFill>
                <a:effectLst/>
                <a:uLnTx/>
                <a:uFillTx/>
                <a:latin typeface="Tenorite"/>
                <a:ea typeface="+mj-ea"/>
                <a:cs typeface="+mj-cs"/>
              </a:rPr>
              <a:t>Advancing Renewable Tech</a:t>
            </a:r>
            <a:endParaRPr kumimoji="0" lang="en-US" sz="3600" b="1" i="0" u="none" strike="noStrike" kern="1200" cap="none" spc="0" normalizeH="0" baseline="0" noProof="0" dirty="0">
              <a:ln>
                <a:noFill/>
              </a:ln>
              <a:solidFill>
                <a:srgbClr val="000000"/>
              </a:solidFill>
              <a:effectLst/>
              <a:uLnTx/>
              <a:uFillTx/>
              <a:latin typeface="Tenorite"/>
              <a:ea typeface="+mj-ea"/>
              <a:cs typeface="+mj-cs"/>
            </a:endParaRPr>
          </a:p>
        </p:txBody>
      </p:sp>
      <p:pic>
        <p:nvPicPr>
          <p:cNvPr id="4" name="Picture 3">
            <a:extLst>
              <a:ext uri="{FF2B5EF4-FFF2-40B4-BE49-F238E27FC236}">
                <a16:creationId xmlns:a16="http://schemas.microsoft.com/office/drawing/2014/main" id="{C9D72677-47CB-1004-227A-AD20E0C069C0}"/>
              </a:ext>
            </a:extLst>
          </p:cNvPr>
          <p:cNvPicPr>
            <a:picLocks noChangeAspect="1"/>
          </p:cNvPicPr>
          <p:nvPr/>
        </p:nvPicPr>
        <p:blipFill>
          <a:blip r:embed="rId2"/>
          <a:stretch>
            <a:fillRect/>
          </a:stretch>
        </p:blipFill>
        <p:spPr>
          <a:xfrm>
            <a:off x="623923" y="815787"/>
            <a:ext cx="9089084" cy="5094233"/>
          </a:xfrm>
          <a:prstGeom prst="rect">
            <a:avLst/>
          </a:prstGeom>
        </p:spPr>
      </p:pic>
      <p:sp>
        <p:nvSpPr>
          <p:cNvPr id="7" name="Content Placeholder 4">
            <a:extLst>
              <a:ext uri="{FF2B5EF4-FFF2-40B4-BE49-F238E27FC236}">
                <a16:creationId xmlns:a16="http://schemas.microsoft.com/office/drawing/2014/main" id="{97C02463-A200-19B0-90D1-2EE67EFDA5CD}"/>
              </a:ext>
            </a:extLst>
          </p:cNvPr>
          <p:cNvSpPr txBox="1">
            <a:spLocks/>
          </p:cNvSpPr>
          <p:nvPr/>
        </p:nvSpPr>
        <p:spPr>
          <a:xfrm>
            <a:off x="9726706" y="1608308"/>
            <a:ext cx="2320565" cy="4281317"/>
          </a:xfrm>
          <a:prstGeom prst="rect">
            <a:avLst/>
          </a:prstGeom>
        </p:spPr>
        <p:txBody>
          <a:bodyPr vert="horz" lIns="91440" tIns="45720" rIns="91440" bIns="45720" rtlCol="0" anchor="t">
            <a:normAutofit fontScale="92500" lnSpcReduction="10000"/>
          </a:bodyPr>
          <a:lstStyle>
            <a:defPPr>
              <a:defRPr lang="en-US"/>
            </a:defPPr>
            <a:lvl1pPr marR="0" lvl="0" indent="0" fontAlgn="auto">
              <a:lnSpc>
                <a:spcPct val="90000"/>
              </a:lnSpc>
              <a:spcBef>
                <a:spcPts val="1000"/>
              </a:spcBef>
              <a:spcAft>
                <a:spcPts val="0"/>
              </a:spcAft>
              <a:buClrTx/>
              <a:buSzTx/>
              <a:buFont typeface="Arial" panose="020B0604020202020204" pitchFamily="34" charset="0"/>
              <a:buNone/>
              <a:tabLst/>
              <a:defRPr>
                <a:solidFill>
                  <a:srgbClr val="000000"/>
                </a:solidFill>
                <a:latin typeface="Tenorite"/>
              </a:defRPr>
            </a:lvl1pPr>
            <a:lvl2pPr marL="228600" lvl="1" indent="-228600">
              <a:lnSpc>
                <a:spcPct val="90000"/>
              </a:lnSpc>
              <a:spcBef>
                <a:spcPts val="1000"/>
              </a:spcBef>
              <a:buFont typeface="Arial" panose="020B0604020202020204" pitchFamily="34" charset="0"/>
              <a:buChar char="•"/>
              <a:defRPr>
                <a:solidFill>
                  <a:srgbClr val="000000"/>
                </a:solidFill>
                <a:latin typeface="Tenorite"/>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defRPr/>
            </a:pPr>
            <a:r>
              <a:rPr kumimoji="0" lang="en-US" sz="1800" b="1" i="0" u="none" strike="noStrike" kern="1200" cap="none" spc="0" normalizeH="0" baseline="0" noProof="0" dirty="0">
                <a:ln>
                  <a:noFill/>
                </a:ln>
                <a:solidFill>
                  <a:srgbClr val="000000"/>
                </a:solidFill>
                <a:effectLst/>
                <a:uLnTx/>
                <a:uFillTx/>
                <a:latin typeface="Tenorite"/>
                <a:ea typeface="+mn-ea"/>
                <a:cs typeface="+mn-cs"/>
              </a:rPr>
              <a:t>Tech Projections</a:t>
            </a:r>
            <a:endParaRPr kumimoji="0" lang="en-US" sz="1800" b="0" i="0" u="none" strike="noStrike" kern="1200" cap="none" spc="0" normalizeH="0" baseline="0" noProof="0" dirty="0">
              <a:ln>
                <a:noFill/>
              </a:ln>
              <a:solidFill>
                <a:srgbClr val="000000"/>
              </a:solidFill>
              <a:effectLst/>
              <a:uLnTx/>
              <a:uFillTx/>
              <a:latin typeface="Tenorite"/>
              <a:ea typeface="+mn-ea"/>
              <a:cs typeface="+mn-cs"/>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Solar Appears to be the Clear Leader in Renewable Advances / New Adoption</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Solar MAX: 1.7M (BN Btu) / 2050</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Solar MIN: 835K (BN Btu) / 2030</a:t>
            </a:r>
          </a:p>
          <a:p>
            <a:pPr marR="0" lvl="0" algn="l" defTabSz="914400" rtl="0" eaLnBrk="1" fontAlgn="auto" latinLnBrk="0" hangingPunct="1">
              <a:lnSpc>
                <a:spcPct val="90000"/>
              </a:lnSpc>
              <a:spcBef>
                <a:spcPts val="1000"/>
              </a:spcBef>
              <a:spcAft>
                <a:spcPts val="0"/>
              </a:spcAft>
              <a:buClrTx/>
              <a:buSzTx/>
              <a:tabLst/>
              <a:defRPr/>
            </a:pPr>
            <a:endParaRPr kumimoji="0" lang="en-US" sz="1800" b="0" i="0" u="none" strike="noStrike" kern="1200" cap="none" spc="0" normalizeH="0" baseline="0" noProof="0" dirty="0">
              <a:ln>
                <a:noFill/>
              </a:ln>
              <a:solidFill>
                <a:srgbClr val="000000"/>
              </a:solidFill>
              <a:effectLst/>
              <a:uLnTx/>
              <a:uFillTx/>
              <a:latin typeface="Tenorite"/>
              <a:ea typeface="+mn-ea"/>
              <a:cs typeface="+mn-cs"/>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~16.6M (BN Btu) in Renewables Forecasted Between 2030 &amp; 2050</a:t>
            </a:r>
          </a:p>
        </p:txBody>
      </p:sp>
      <p:grpSp>
        <p:nvGrpSpPr>
          <p:cNvPr id="15" name="Group 14">
            <a:extLst>
              <a:ext uri="{FF2B5EF4-FFF2-40B4-BE49-F238E27FC236}">
                <a16:creationId xmlns:a16="http://schemas.microsoft.com/office/drawing/2014/main" id="{3C6A6F9C-914B-92C3-07D2-0AB290CAE675}"/>
              </a:ext>
            </a:extLst>
          </p:cNvPr>
          <p:cNvGrpSpPr/>
          <p:nvPr/>
        </p:nvGrpSpPr>
        <p:grpSpPr>
          <a:xfrm>
            <a:off x="1236967" y="2758681"/>
            <a:ext cx="1434909" cy="461665"/>
            <a:chOff x="1240036" y="2530272"/>
            <a:chExt cx="1176859" cy="461665"/>
          </a:xfrm>
        </p:grpSpPr>
        <p:sp>
          <p:nvSpPr>
            <p:cNvPr id="16" name="TextBox 15">
              <a:extLst>
                <a:ext uri="{FF2B5EF4-FFF2-40B4-BE49-F238E27FC236}">
                  <a16:creationId xmlns:a16="http://schemas.microsoft.com/office/drawing/2014/main" id="{5FCE9DCB-9C6B-758C-79DF-9685F5F49D0C}"/>
                </a:ext>
              </a:extLst>
            </p:cNvPr>
            <p:cNvSpPr txBox="1"/>
            <p:nvPr/>
          </p:nvSpPr>
          <p:spPr>
            <a:xfrm>
              <a:off x="1499191" y="2530272"/>
              <a:ext cx="91770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68FF">
                      <a:lumMod val="75000"/>
                    </a:srgbClr>
                  </a:solidFill>
                  <a:effectLst/>
                  <a:uLnTx/>
                  <a:uFillTx/>
                  <a:latin typeface="Tenorite"/>
                  <a:ea typeface="+mn-ea"/>
                  <a:cs typeface="+mn-cs"/>
                </a:rPr>
                <a:t>MIN Solar: 835K</a:t>
              </a:r>
            </a:p>
          </p:txBody>
        </p:sp>
        <p:cxnSp>
          <p:nvCxnSpPr>
            <p:cNvPr id="17" name="Straight Arrow Connector 16">
              <a:extLst>
                <a:ext uri="{FF2B5EF4-FFF2-40B4-BE49-F238E27FC236}">
                  <a16:creationId xmlns:a16="http://schemas.microsoft.com/office/drawing/2014/main" id="{C020579B-903C-DBE9-6AD2-E8570E8D0259}"/>
                </a:ext>
              </a:extLst>
            </p:cNvPr>
            <p:cNvCxnSpPr>
              <a:cxnSpLocks/>
            </p:cNvCxnSpPr>
            <p:nvPr/>
          </p:nvCxnSpPr>
          <p:spPr>
            <a:xfrm flipH="1" flipV="1">
              <a:off x="1240036" y="2530272"/>
              <a:ext cx="296787" cy="138500"/>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3427BCCE-8207-D0BE-6260-B1AC7C78DA46}"/>
              </a:ext>
            </a:extLst>
          </p:cNvPr>
          <p:cNvGrpSpPr/>
          <p:nvPr/>
        </p:nvGrpSpPr>
        <p:grpSpPr>
          <a:xfrm>
            <a:off x="8602148" y="1011979"/>
            <a:ext cx="1118929" cy="473676"/>
            <a:chOff x="8602148" y="1011979"/>
            <a:chExt cx="1118929" cy="473676"/>
          </a:xfrm>
        </p:grpSpPr>
        <p:sp>
          <p:nvSpPr>
            <p:cNvPr id="19" name="TextBox 18">
              <a:extLst>
                <a:ext uri="{FF2B5EF4-FFF2-40B4-BE49-F238E27FC236}">
                  <a16:creationId xmlns:a16="http://schemas.microsoft.com/office/drawing/2014/main" id="{86D7C689-EB68-6CFF-31D0-B63C906D761E}"/>
                </a:ext>
              </a:extLst>
            </p:cNvPr>
            <p:cNvSpPr txBox="1"/>
            <p:nvPr/>
          </p:nvSpPr>
          <p:spPr>
            <a:xfrm>
              <a:off x="8602148" y="1011979"/>
              <a:ext cx="111892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68FF">
                      <a:lumMod val="75000"/>
                    </a:srgbClr>
                  </a:solidFill>
                  <a:effectLst/>
                  <a:uLnTx/>
                  <a:uFillTx/>
                  <a:latin typeface="Tenorite"/>
                  <a:ea typeface="+mn-ea"/>
                  <a:cs typeface="+mn-cs"/>
                </a:rPr>
                <a:t>MAX Solar: 1.7M</a:t>
              </a:r>
            </a:p>
          </p:txBody>
        </p:sp>
        <p:cxnSp>
          <p:nvCxnSpPr>
            <p:cNvPr id="20" name="Straight Arrow Connector 19">
              <a:extLst>
                <a:ext uri="{FF2B5EF4-FFF2-40B4-BE49-F238E27FC236}">
                  <a16:creationId xmlns:a16="http://schemas.microsoft.com/office/drawing/2014/main" id="{423E4040-671B-5E95-AC71-ED92464B0B7D}"/>
                </a:ext>
              </a:extLst>
            </p:cNvPr>
            <p:cNvCxnSpPr>
              <a:cxnSpLocks/>
            </p:cNvCxnSpPr>
            <p:nvPr/>
          </p:nvCxnSpPr>
          <p:spPr>
            <a:xfrm>
              <a:off x="9019034" y="1376355"/>
              <a:ext cx="436232" cy="109300"/>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3305129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99C8CE-7534-A244-ABE9-5BED2DFEFBDF}" type="datetime1">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6/19/2023</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37183"/>
                </a:solidFill>
                <a:effectLst/>
                <a:uLnTx/>
                <a:uFillTx/>
                <a:latin typeface="Tenorite"/>
                <a:ea typeface="+mn-ea"/>
                <a:cs typeface="+mn-cs"/>
              </a:rPr>
              <a:t>Energy to GDP per Capita Comparison</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10" name="Title 1">
            <a:extLst>
              <a:ext uri="{FF2B5EF4-FFF2-40B4-BE49-F238E27FC236}">
                <a16:creationId xmlns:a16="http://schemas.microsoft.com/office/drawing/2014/main" id="{928F7A46-05F3-FE97-2D31-EDF0697FEE18}"/>
              </a:ext>
            </a:extLst>
          </p:cNvPr>
          <p:cNvSpPr txBox="1">
            <a:spLocks/>
          </p:cNvSpPr>
          <p:nvPr/>
        </p:nvSpPr>
        <p:spPr>
          <a:xfrm>
            <a:off x="0" y="0"/>
            <a:ext cx="12192000" cy="68618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3600" b="1" i="0" u="none" strike="noStrike" kern="1200" cap="none" spc="0" normalizeH="0" baseline="0" noProof="0" dirty="0">
                <a:ln>
                  <a:noFill/>
                </a:ln>
                <a:solidFill>
                  <a:srgbClr val="000000"/>
                </a:solidFill>
                <a:effectLst/>
                <a:uLnTx/>
                <a:uFillTx/>
                <a:latin typeface="Tenorite"/>
                <a:ea typeface="+mj-ea"/>
                <a:cs typeface="+mj-cs"/>
              </a:rPr>
              <a:t>2050....Heading In The Right Direction</a:t>
            </a:r>
            <a:endParaRPr kumimoji="0" lang="en-US" sz="3600" b="1" i="0" u="none" strike="noStrike" kern="1200" cap="none" spc="0" normalizeH="0" baseline="0" noProof="0" dirty="0">
              <a:ln>
                <a:noFill/>
              </a:ln>
              <a:solidFill>
                <a:srgbClr val="000000"/>
              </a:solidFill>
              <a:effectLst/>
              <a:uLnTx/>
              <a:uFillTx/>
              <a:latin typeface="Tenorite"/>
              <a:ea typeface="+mj-ea"/>
              <a:cs typeface="+mj-cs"/>
            </a:endParaRPr>
          </a:p>
        </p:txBody>
      </p:sp>
      <p:pic>
        <p:nvPicPr>
          <p:cNvPr id="9" name="Picture 8">
            <a:extLst>
              <a:ext uri="{FF2B5EF4-FFF2-40B4-BE49-F238E27FC236}">
                <a16:creationId xmlns:a16="http://schemas.microsoft.com/office/drawing/2014/main" id="{81D179D9-8A54-B087-D02A-C15C5FAFAF09}"/>
              </a:ext>
            </a:extLst>
          </p:cNvPr>
          <p:cNvPicPr>
            <a:picLocks noChangeAspect="1"/>
          </p:cNvPicPr>
          <p:nvPr/>
        </p:nvPicPr>
        <p:blipFill>
          <a:blip r:embed="rId2"/>
          <a:stretch>
            <a:fillRect/>
          </a:stretch>
        </p:blipFill>
        <p:spPr>
          <a:xfrm>
            <a:off x="616792" y="834147"/>
            <a:ext cx="9127844" cy="5175727"/>
          </a:xfrm>
          <a:prstGeom prst="rect">
            <a:avLst/>
          </a:prstGeom>
        </p:spPr>
      </p:pic>
      <p:sp>
        <p:nvSpPr>
          <p:cNvPr id="11" name="Content Placeholder 4">
            <a:extLst>
              <a:ext uri="{FF2B5EF4-FFF2-40B4-BE49-F238E27FC236}">
                <a16:creationId xmlns:a16="http://schemas.microsoft.com/office/drawing/2014/main" id="{59C5CC9F-1617-55C6-9EF7-F566379C483A}"/>
              </a:ext>
            </a:extLst>
          </p:cNvPr>
          <p:cNvSpPr txBox="1">
            <a:spLocks/>
          </p:cNvSpPr>
          <p:nvPr/>
        </p:nvSpPr>
        <p:spPr>
          <a:xfrm>
            <a:off x="9726706" y="1608308"/>
            <a:ext cx="2465294" cy="4281317"/>
          </a:xfrm>
          <a:prstGeom prst="rect">
            <a:avLst/>
          </a:prstGeom>
        </p:spPr>
        <p:txBody>
          <a:bodyPr vert="horz" lIns="91440" tIns="45720" rIns="91440" bIns="45720" rtlCol="0" anchor="t">
            <a:normAutofit fontScale="92500" lnSpcReduction="20000"/>
          </a:bodyPr>
          <a:lstStyle>
            <a:defPPr>
              <a:defRPr lang="en-US"/>
            </a:defPPr>
            <a:lvl1pPr marR="0" lvl="0" indent="0" fontAlgn="auto">
              <a:lnSpc>
                <a:spcPct val="90000"/>
              </a:lnSpc>
              <a:spcBef>
                <a:spcPts val="1000"/>
              </a:spcBef>
              <a:spcAft>
                <a:spcPts val="0"/>
              </a:spcAft>
              <a:buClrTx/>
              <a:buSzTx/>
              <a:buFont typeface="Arial" panose="020B0604020202020204" pitchFamily="34" charset="0"/>
              <a:buNone/>
              <a:tabLst/>
              <a:defRPr>
                <a:solidFill>
                  <a:srgbClr val="000000"/>
                </a:solidFill>
                <a:latin typeface="Tenorite"/>
              </a:defRPr>
            </a:lvl1pPr>
            <a:lvl2pPr marL="228600" lvl="1" indent="-228600">
              <a:lnSpc>
                <a:spcPct val="90000"/>
              </a:lnSpc>
              <a:spcBef>
                <a:spcPts val="1000"/>
              </a:spcBef>
              <a:buFont typeface="Arial" panose="020B0604020202020204" pitchFamily="34" charset="0"/>
              <a:buChar char="•"/>
              <a:defRPr>
                <a:solidFill>
                  <a:srgbClr val="000000"/>
                </a:solidFill>
                <a:latin typeface="Tenorite"/>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defRPr/>
            </a:pPr>
            <a:r>
              <a:rPr kumimoji="0" lang="en-US" sz="1800" b="1" i="0" u="none" strike="noStrike" kern="1200" cap="none" spc="0" normalizeH="0" baseline="0" noProof="0" dirty="0">
                <a:ln>
                  <a:noFill/>
                </a:ln>
                <a:solidFill>
                  <a:srgbClr val="000000"/>
                </a:solidFill>
                <a:effectLst/>
                <a:uLnTx/>
                <a:uFillTx/>
                <a:latin typeface="Tenorite"/>
                <a:ea typeface="+mn-ea"/>
                <a:cs typeface="+mn-cs"/>
              </a:rPr>
              <a:t>Stated Policies:</a:t>
            </a:r>
            <a:endParaRPr kumimoji="0" lang="en-US" sz="1800" b="0" i="0" u="none" strike="noStrike" kern="1200" cap="none" spc="0" normalizeH="0" baseline="0" noProof="0" dirty="0">
              <a:ln>
                <a:noFill/>
              </a:ln>
              <a:solidFill>
                <a:srgbClr val="000000"/>
              </a:solidFill>
              <a:effectLst/>
              <a:uLnTx/>
              <a:uFillTx/>
              <a:latin typeface="Tenorite"/>
              <a:ea typeface="+mn-ea"/>
              <a:cs typeface="+mn-cs"/>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35% of US Energy Projected for Renewables</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dirty="0"/>
              <a:t>74% Increase from 2030 </a:t>
            </a:r>
            <a:endParaRPr kumimoji="0" lang="en-US" sz="1800" b="0" i="0" u="none" strike="noStrike" kern="1200" cap="none" spc="0" normalizeH="0" baseline="0" noProof="0" dirty="0">
              <a:ln>
                <a:noFill/>
              </a:ln>
              <a:solidFill>
                <a:srgbClr val="000000"/>
              </a:solidFill>
              <a:effectLst/>
              <a:uLnTx/>
              <a:uFillTx/>
              <a:latin typeface="Tenorite"/>
              <a:ea typeface="+mn-ea"/>
              <a:cs typeface="+mn-cs"/>
            </a:endParaRPr>
          </a:p>
          <a:p>
            <a:pPr>
              <a:defRPr/>
            </a:pPr>
            <a:r>
              <a:rPr kumimoji="0" lang="en-US" sz="1800" b="1" i="0" u="none" strike="noStrike" kern="1200" cap="none" spc="0" normalizeH="0" baseline="0" noProof="0" dirty="0">
                <a:ln>
                  <a:noFill/>
                </a:ln>
                <a:solidFill>
                  <a:srgbClr val="000000"/>
                </a:solidFill>
                <a:effectLst/>
                <a:uLnTx/>
                <a:uFillTx/>
                <a:latin typeface="Tenorite"/>
                <a:ea typeface="+mn-ea"/>
                <a:cs typeface="+mn-cs"/>
              </a:rPr>
              <a:t>Announced Pledges:</a:t>
            </a:r>
            <a:endParaRPr kumimoji="0" lang="en-US" sz="1800" b="0" i="0" u="none" strike="noStrike" kern="1200" cap="none" spc="0" normalizeH="0" baseline="0" noProof="0" dirty="0">
              <a:ln>
                <a:noFill/>
              </a:ln>
              <a:solidFill>
                <a:srgbClr val="000000"/>
              </a:solidFill>
              <a:effectLst/>
              <a:uLnTx/>
              <a:uFillTx/>
              <a:latin typeface="Tenorite"/>
              <a:ea typeface="+mn-ea"/>
              <a:cs typeface="+mn-cs"/>
            </a:endParaRPr>
          </a:p>
          <a:p>
            <a:pPr marL="285750" indent="-285750">
              <a:buFont typeface="Arial" panose="020B0604020202020204" pitchFamily="34" charset="0"/>
              <a:buChar char="•"/>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60.9% of US Energy of US Energy Projected for Renewables</a:t>
            </a:r>
          </a:p>
          <a:p>
            <a:pPr marL="285750" indent="-285750">
              <a:buFont typeface="Arial" panose="020B0604020202020204" pitchFamily="34" charset="0"/>
              <a:buChar char="•"/>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100% Increase from 2030</a:t>
            </a:r>
          </a:p>
          <a:p>
            <a:pPr>
              <a:defRPr/>
            </a:pPr>
            <a:r>
              <a:rPr kumimoji="0" lang="en-US" sz="1800" b="1" i="0" u="none" strike="noStrike" kern="1200" cap="none" spc="0" normalizeH="0" baseline="0" noProof="0" dirty="0">
                <a:ln>
                  <a:noFill/>
                </a:ln>
                <a:solidFill>
                  <a:srgbClr val="000000"/>
                </a:solidFill>
                <a:effectLst/>
                <a:uLnTx/>
                <a:uFillTx/>
                <a:latin typeface="Tenorite"/>
                <a:ea typeface="+mn-ea"/>
                <a:cs typeface="+mn-cs"/>
              </a:rPr>
              <a:t>GDP per Capita:</a:t>
            </a:r>
            <a:endParaRPr kumimoji="0" lang="en-US" sz="1800" b="0" i="0" u="none" strike="noStrike" kern="1200" cap="none" spc="0" normalizeH="0" baseline="0" noProof="0" dirty="0">
              <a:ln>
                <a:noFill/>
              </a:ln>
              <a:solidFill>
                <a:srgbClr val="000000"/>
              </a:solidFill>
              <a:effectLst/>
              <a:uLnTx/>
              <a:uFillTx/>
              <a:latin typeface="Tenorite"/>
              <a:ea typeface="+mn-ea"/>
              <a:cs typeface="+mn-cs"/>
            </a:endParaRPr>
          </a:p>
          <a:p>
            <a:pPr marL="285750" indent="-285750">
              <a:buFont typeface="Arial" panose="020B0604020202020204" pitchFamily="34" charset="0"/>
              <a:buChar char="•"/>
              <a:defRPr/>
            </a:pPr>
            <a:r>
              <a:rPr lang="en-US" dirty="0"/>
              <a:t>83K </a:t>
            </a:r>
          </a:p>
          <a:p>
            <a:pPr marL="285750" indent="-285750">
              <a:buFont typeface="Arial" panose="020B0604020202020204" pitchFamily="34" charset="0"/>
              <a:buChar char="•"/>
              <a:defRPr/>
            </a:pPr>
            <a:r>
              <a:rPr lang="en-US" dirty="0"/>
              <a:t>30.7% Increase from 2020</a:t>
            </a:r>
            <a:endParaRPr kumimoji="0" lang="en-US" sz="1800" b="0" i="0" u="none" strike="noStrike" kern="1200" cap="none" spc="0" normalizeH="0" baseline="0" noProof="0" dirty="0">
              <a:ln>
                <a:noFill/>
              </a:ln>
              <a:solidFill>
                <a:srgbClr val="000000"/>
              </a:solidFill>
              <a:effectLst/>
              <a:uLnTx/>
              <a:uFillTx/>
              <a:latin typeface="Tenorite"/>
              <a:ea typeface="+mn-ea"/>
              <a:cs typeface="+mn-cs"/>
            </a:endParaRPr>
          </a:p>
          <a:p>
            <a:pPr marR="0" lvl="0" algn="l" defTabSz="914400" rtl="0" eaLnBrk="1" fontAlgn="auto" latinLnBrk="0" hangingPunct="1">
              <a:lnSpc>
                <a:spcPct val="90000"/>
              </a:lnSpc>
              <a:spcBef>
                <a:spcPts val="1000"/>
              </a:spcBef>
              <a:spcAft>
                <a:spcPts val="0"/>
              </a:spcAft>
              <a:buClrTx/>
              <a:buSzTx/>
              <a:tabLst/>
              <a:defRPr/>
            </a:pPr>
            <a:endParaRPr kumimoji="0" lang="en-US" sz="1800" b="0" i="0" u="none" strike="noStrike" kern="1200" cap="none" spc="0" normalizeH="0" baseline="0" noProof="0" dirty="0">
              <a:ln>
                <a:noFill/>
              </a:ln>
              <a:solidFill>
                <a:srgbClr val="000000"/>
              </a:solidFill>
              <a:effectLst/>
              <a:uLnTx/>
              <a:uFillTx/>
              <a:latin typeface="Tenorite"/>
              <a:ea typeface="+mn-ea"/>
              <a:cs typeface="+mn-cs"/>
            </a:endParaRPr>
          </a:p>
        </p:txBody>
      </p:sp>
      <p:grpSp>
        <p:nvGrpSpPr>
          <p:cNvPr id="24" name="Group 23">
            <a:extLst>
              <a:ext uri="{FF2B5EF4-FFF2-40B4-BE49-F238E27FC236}">
                <a16:creationId xmlns:a16="http://schemas.microsoft.com/office/drawing/2014/main" id="{4D62ECCE-1E77-CBC5-63ED-13F02D56B8F0}"/>
              </a:ext>
            </a:extLst>
          </p:cNvPr>
          <p:cNvGrpSpPr/>
          <p:nvPr/>
        </p:nvGrpSpPr>
        <p:grpSpPr>
          <a:xfrm>
            <a:off x="4081154" y="1345576"/>
            <a:ext cx="916147" cy="536385"/>
            <a:chOff x="8638425" y="987267"/>
            <a:chExt cx="854061" cy="461665"/>
          </a:xfrm>
        </p:grpSpPr>
        <p:sp>
          <p:nvSpPr>
            <p:cNvPr id="25" name="TextBox 24">
              <a:extLst>
                <a:ext uri="{FF2B5EF4-FFF2-40B4-BE49-F238E27FC236}">
                  <a16:creationId xmlns:a16="http://schemas.microsoft.com/office/drawing/2014/main" id="{7A5E154D-AE33-A5EC-F4F3-566D72729BE7}"/>
                </a:ext>
              </a:extLst>
            </p:cNvPr>
            <p:cNvSpPr txBox="1"/>
            <p:nvPr/>
          </p:nvSpPr>
          <p:spPr>
            <a:xfrm>
              <a:off x="8638425" y="987267"/>
              <a:ext cx="70096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68FF">
                      <a:lumMod val="75000"/>
                    </a:srgbClr>
                  </a:solidFill>
                  <a:effectLst/>
                  <a:uLnTx/>
                  <a:uFillTx/>
                  <a:latin typeface="Tenorite"/>
                  <a:ea typeface="+mn-ea"/>
                  <a:cs typeface="+mn-cs"/>
                </a:rPr>
                <a:t>Total: 75.8M</a:t>
              </a:r>
            </a:p>
          </p:txBody>
        </p:sp>
        <p:cxnSp>
          <p:nvCxnSpPr>
            <p:cNvPr id="26" name="Straight Arrow Connector 25">
              <a:extLst>
                <a:ext uri="{FF2B5EF4-FFF2-40B4-BE49-F238E27FC236}">
                  <a16:creationId xmlns:a16="http://schemas.microsoft.com/office/drawing/2014/main" id="{3B36B5FF-9289-E6F9-2461-3BFF7763A354}"/>
                </a:ext>
              </a:extLst>
            </p:cNvPr>
            <p:cNvCxnSpPr>
              <a:cxnSpLocks/>
            </p:cNvCxnSpPr>
            <p:nvPr/>
          </p:nvCxnSpPr>
          <p:spPr>
            <a:xfrm>
              <a:off x="9133367" y="1348022"/>
              <a:ext cx="359119" cy="96847"/>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275FB2B2-D489-1422-AA37-BF4CB7E17019}"/>
              </a:ext>
            </a:extLst>
          </p:cNvPr>
          <p:cNvGrpSpPr/>
          <p:nvPr/>
        </p:nvGrpSpPr>
        <p:grpSpPr>
          <a:xfrm>
            <a:off x="8648969" y="1374375"/>
            <a:ext cx="870288" cy="578641"/>
            <a:chOff x="8638425" y="987267"/>
            <a:chExt cx="811310" cy="498035"/>
          </a:xfrm>
        </p:grpSpPr>
        <p:sp>
          <p:nvSpPr>
            <p:cNvPr id="31" name="TextBox 30">
              <a:extLst>
                <a:ext uri="{FF2B5EF4-FFF2-40B4-BE49-F238E27FC236}">
                  <a16:creationId xmlns:a16="http://schemas.microsoft.com/office/drawing/2014/main" id="{4B8028AE-19A2-8203-5AC7-2F7F3170682A}"/>
                </a:ext>
              </a:extLst>
            </p:cNvPr>
            <p:cNvSpPr txBox="1"/>
            <p:nvPr/>
          </p:nvSpPr>
          <p:spPr>
            <a:xfrm>
              <a:off x="8638425" y="987267"/>
              <a:ext cx="700969" cy="3973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68FF">
                      <a:lumMod val="75000"/>
                    </a:srgbClr>
                  </a:solidFill>
                  <a:effectLst/>
                  <a:uLnTx/>
                  <a:uFillTx/>
                  <a:latin typeface="Tenorite"/>
                  <a:ea typeface="+mn-ea"/>
                  <a:cs typeface="+mn-cs"/>
                </a:rPr>
                <a:t>Total: 65.4M</a:t>
              </a:r>
            </a:p>
          </p:txBody>
        </p:sp>
        <p:cxnSp>
          <p:nvCxnSpPr>
            <p:cNvPr id="32" name="Straight Arrow Connector 31">
              <a:extLst>
                <a:ext uri="{FF2B5EF4-FFF2-40B4-BE49-F238E27FC236}">
                  <a16:creationId xmlns:a16="http://schemas.microsoft.com/office/drawing/2014/main" id="{BE64FB4B-0E43-A364-563E-0251F5A22BD8}"/>
                </a:ext>
              </a:extLst>
            </p:cNvPr>
            <p:cNvCxnSpPr>
              <a:cxnSpLocks/>
            </p:cNvCxnSpPr>
            <p:nvPr/>
          </p:nvCxnSpPr>
          <p:spPr>
            <a:xfrm>
              <a:off x="9133367" y="1348022"/>
              <a:ext cx="316368" cy="137280"/>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776D902C-0BD6-C0FE-8E32-61370F02AA3A}"/>
              </a:ext>
            </a:extLst>
          </p:cNvPr>
          <p:cNvGrpSpPr/>
          <p:nvPr/>
        </p:nvGrpSpPr>
        <p:grpSpPr>
          <a:xfrm>
            <a:off x="3917771" y="3296979"/>
            <a:ext cx="1050031" cy="476702"/>
            <a:chOff x="8638425" y="987267"/>
            <a:chExt cx="705917" cy="410297"/>
          </a:xfrm>
        </p:grpSpPr>
        <p:sp>
          <p:nvSpPr>
            <p:cNvPr id="35" name="TextBox 34">
              <a:extLst>
                <a:ext uri="{FF2B5EF4-FFF2-40B4-BE49-F238E27FC236}">
                  <a16:creationId xmlns:a16="http://schemas.microsoft.com/office/drawing/2014/main" id="{86A326AA-73BE-8231-1AE0-7E7F33DC58FB}"/>
                </a:ext>
              </a:extLst>
            </p:cNvPr>
            <p:cNvSpPr txBox="1"/>
            <p:nvPr/>
          </p:nvSpPr>
          <p:spPr>
            <a:xfrm>
              <a:off x="8638425" y="987267"/>
              <a:ext cx="700969" cy="3973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Tenorite"/>
                  <a:ea typeface="+mn-ea"/>
                  <a:cs typeface="+mn-cs"/>
                </a:rPr>
                <a:t>Renewables: 26.5M</a:t>
              </a:r>
            </a:p>
          </p:txBody>
        </p:sp>
        <p:cxnSp>
          <p:nvCxnSpPr>
            <p:cNvPr id="36" name="Straight Arrow Connector 35">
              <a:extLst>
                <a:ext uri="{FF2B5EF4-FFF2-40B4-BE49-F238E27FC236}">
                  <a16:creationId xmlns:a16="http://schemas.microsoft.com/office/drawing/2014/main" id="{F9799A85-5FDD-0211-993E-132D60C59744}"/>
                </a:ext>
              </a:extLst>
            </p:cNvPr>
            <p:cNvCxnSpPr>
              <a:cxnSpLocks/>
            </p:cNvCxnSpPr>
            <p:nvPr/>
          </p:nvCxnSpPr>
          <p:spPr>
            <a:xfrm>
              <a:off x="8985223" y="1300717"/>
              <a:ext cx="359119" cy="9684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3913D9A1-80BF-0141-AABD-3471C6652C45}"/>
              </a:ext>
            </a:extLst>
          </p:cNvPr>
          <p:cNvGrpSpPr/>
          <p:nvPr/>
        </p:nvGrpSpPr>
        <p:grpSpPr>
          <a:xfrm>
            <a:off x="8450027" y="2619034"/>
            <a:ext cx="1050031" cy="476702"/>
            <a:chOff x="8638425" y="987267"/>
            <a:chExt cx="705917" cy="410297"/>
          </a:xfrm>
        </p:grpSpPr>
        <p:sp>
          <p:nvSpPr>
            <p:cNvPr id="38" name="TextBox 37">
              <a:extLst>
                <a:ext uri="{FF2B5EF4-FFF2-40B4-BE49-F238E27FC236}">
                  <a16:creationId xmlns:a16="http://schemas.microsoft.com/office/drawing/2014/main" id="{44FF1A57-BB99-8A32-B5D0-6A0FB84EC72B}"/>
                </a:ext>
              </a:extLst>
            </p:cNvPr>
            <p:cNvSpPr txBox="1"/>
            <p:nvPr/>
          </p:nvSpPr>
          <p:spPr>
            <a:xfrm>
              <a:off x="8638425" y="987267"/>
              <a:ext cx="700969" cy="3973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Tenorite"/>
                  <a:ea typeface="+mn-ea"/>
                  <a:cs typeface="+mn-cs"/>
                </a:rPr>
                <a:t>Renewables: 39.8M</a:t>
              </a:r>
            </a:p>
          </p:txBody>
        </p:sp>
        <p:cxnSp>
          <p:nvCxnSpPr>
            <p:cNvPr id="39" name="Straight Arrow Connector 38">
              <a:extLst>
                <a:ext uri="{FF2B5EF4-FFF2-40B4-BE49-F238E27FC236}">
                  <a16:creationId xmlns:a16="http://schemas.microsoft.com/office/drawing/2014/main" id="{4DC7F28C-B0BE-F0D2-5531-CB2E6A230D5F}"/>
                </a:ext>
              </a:extLst>
            </p:cNvPr>
            <p:cNvCxnSpPr>
              <a:cxnSpLocks/>
            </p:cNvCxnSpPr>
            <p:nvPr/>
          </p:nvCxnSpPr>
          <p:spPr>
            <a:xfrm>
              <a:off x="8985223" y="1300717"/>
              <a:ext cx="359119" cy="96847"/>
            </a:xfrm>
            <a:prstGeom prst="straightConnector1">
              <a:avLst/>
            </a:prstGeom>
            <a:ln w="127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 name="Group 39">
            <a:extLst>
              <a:ext uri="{FF2B5EF4-FFF2-40B4-BE49-F238E27FC236}">
                <a16:creationId xmlns:a16="http://schemas.microsoft.com/office/drawing/2014/main" id="{920772B8-63CE-C68C-3995-0695FC9B5D8F}"/>
              </a:ext>
            </a:extLst>
          </p:cNvPr>
          <p:cNvGrpSpPr/>
          <p:nvPr/>
        </p:nvGrpSpPr>
        <p:grpSpPr>
          <a:xfrm>
            <a:off x="7570381" y="4750930"/>
            <a:ext cx="1927010" cy="369332"/>
            <a:chOff x="8638425" y="987267"/>
            <a:chExt cx="811310" cy="556296"/>
          </a:xfrm>
        </p:grpSpPr>
        <p:sp>
          <p:nvSpPr>
            <p:cNvPr id="41" name="TextBox 40">
              <a:extLst>
                <a:ext uri="{FF2B5EF4-FFF2-40B4-BE49-F238E27FC236}">
                  <a16:creationId xmlns:a16="http://schemas.microsoft.com/office/drawing/2014/main" id="{1435753E-BF46-6302-B088-E46909281BE5}"/>
                </a:ext>
              </a:extLst>
            </p:cNvPr>
            <p:cNvSpPr txBox="1"/>
            <p:nvPr/>
          </p:nvSpPr>
          <p:spPr>
            <a:xfrm>
              <a:off x="8638425" y="987267"/>
              <a:ext cx="700969" cy="5562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68FF">
                      <a:lumMod val="75000"/>
                    </a:srgbClr>
                  </a:solidFill>
                  <a:effectLst/>
                  <a:uLnTx/>
                  <a:uFillTx/>
                  <a:latin typeface="Tenorite"/>
                  <a:ea typeface="+mn-ea"/>
                  <a:cs typeface="+mn-cs"/>
                </a:rPr>
                <a:t>GDP per Capita: 83K</a:t>
              </a:r>
            </a:p>
          </p:txBody>
        </p:sp>
        <p:cxnSp>
          <p:nvCxnSpPr>
            <p:cNvPr id="42" name="Straight Arrow Connector 41">
              <a:extLst>
                <a:ext uri="{FF2B5EF4-FFF2-40B4-BE49-F238E27FC236}">
                  <a16:creationId xmlns:a16="http://schemas.microsoft.com/office/drawing/2014/main" id="{03EAD664-D945-24F3-9EAA-3DCF32B179A0}"/>
                </a:ext>
              </a:extLst>
            </p:cNvPr>
            <p:cNvCxnSpPr>
              <a:cxnSpLocks/>
            </p:cNvCxnSpPr>
            <p:nvPr/>
          </p:nvCxnSpPr>
          <p:spPr>
            <a:xfrm>
              <a:off x="9265138" y="1315821"/>
              <a:ext cx="184597" cy="169482"/>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40716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D1A202-23A3-4F3A-AA92-0172C8D2DA06}"/>
              </a:ext>
            </a:extLst>
          </p:cNvPr>
          <p:cNvSpPr>
            <a:spLocks noGrp="1"/>
          </p:cNvSpPr>
          <p:nvPr>
            <p:ph type="title"/>
          </p:nvPr>
        </p:nvSpPr>
        <p:spPr>
          <a:xfrm>
            <a:off x="1167492" y="381000"/>
            <a:ext cx="9779183" cy="1325563"/>
          </a:xfrm>
        </p:spPr>
        <p:txBody>
          <a:bodyPr/>
          <a:lstStyle/>
          <a:p>
            <a:r>
              <a:rPr lang="en-US" dirty="0"/>
              <a:t>Summary </a:t>
            </a:r>
          </a:p>
        </p:txBody>
      </p:sp>
      <p:sp>
        <p:nvSpPr>
          <p:cNvPr id="3" name="Content Placeholder 2">
            <a:extLst>
              <a:ext uri="{FF2B5EF4-FFF2-40B4-BE49-F238E27FC236}">
                <a16:creationId xmlns:a16="http://schemas.microsoft.com/office/drawing/2014/main" id="{7B943E7C-A74D-4CB3-844B-51917C88C95F}"/>
              </a:ext>
            </a:extLst>
          </p:cNvPr>
          <p:cNvSpPr>
            <a:spLocks noGrp="1"/>
          </p:cNvSpPr>
          <p:nvPr>
            <p:ph type="body" idx="1"/>
          </p:nvPr>
        </p:nvSpPr>
        <p:spPr>
          <a:xfrm>
            <a:off x="1167492" y="2653167"/>
            <a:ext cx="9779183" cy="3436483"/>
          </a:xfrm>
        </p:spPr>
        <p:txBody>
          <a:bodyPr vert="horz" lIns="91440" tIns="45720" rIns="91440" bIns="45720" rtlCol="0" anchor="t">
            <a:normAutofit lnSpcReduction="10000"/>
          </a:bodyPr>
          <a:lstStyle/>
          <a:p>
            <a:pPr marL="342900" indent="-342900">
              <a:buFont typeface="Arial" panose="020B0604020202020204" pitchFamily="34" charset="0"/>
              <a:buChar char="•"/>
            </a:pPr>
            <a:r>
              <a:rPr lang="en-US" dirty="0"/>
              <a:t>Population has the Greater Impact on Consumption vs. GDP per Capita (Occam’s Razor)</a:t>
            </a:r>
          </a:p>
          <a:p>
            <a:pPr marL="342900" indent="-342900">
              <a:buFont typeface="Arial" panose="020B0604020202020204" pitchFamily="34" charset="0"/>
              <a:buChar char="•"/>
            </a:pPr>
            <a:r>
              <a:rPr lang="en-US" dirty="0"/>
              <a:t>Fossil Fuel Expected to Continue Declining</a:t>
            </a:r>
          </a:p>
          <a:p>
            <a:pPr marL="800100" lvl="1" indent="-342900">
              <a:buFont typeface="Arial" panose="020B0604020202020204" pitchFamily="34" charset="0"/>
              <a:buChar char="•"/>
            </a:pPr>
            <a:r>
              <a:rPr lang="en-US" dirty="0">
                <a:solidFill>
                  <a:schemeClr val="bg1"/>
                </a:solidFill>
              </a:rPr>
              <a:t>Continued Usage Expected</a:t>
            </a:r>
          </a:p>
          <a:p>
            <a:pPr marL="342900" indent="-342900">
              <a:buFont typeface="Arial" panose="020B0604020202020204" pitchFamily="34" charset="0"/>
              <a:buChar char="•"/>
            </a:pPr>
            <a:r>
              <a:rPr lang="en-US" dirty="0"/>
              <a:t>Renewables Expected to Continue Increasing</a:t>
            </a:r>
          </a:p>
          <a:p>
            <a:pPr marL="800100" lvl="1" indent="-342900">
              <a:buFont typeface="Arial" panose="020B0604020202020204" pitchFamily="34" charset="0"/>
              <a:buChar char="•"/>
            </a:pPr>
            <a:r>
              <a:rPr lang="en-US" dirty="0">
                <a:solidFill>
                  <a:schemeClr val="bg1"/>
                </a:solidFill>
              </a:rPr>
              <a:t>Technological Innovation / Availability </a:t>
            </a:r>
          </a:p>
          <a:p>
            <a:pPr marL="800100" lvl="1" indent="-342900">
              <a:buFont typeface="Arial" panose="020B0604020202020204" pitchFamily="34" charset="0"/>
              <a:buChar char="•"/>
            </a:pPr>
            <a:r>
              <a:rPr lang="en-US" dirty="0">
                <a:solidFill>
                  <a:schemeClr val="bg1"/>
                </a:solidFill>
              </a:rPr>
              <a:t>Government Policy / Regulation</a:t>
            </a:r>
          </a:p>
          <a:p>
            <a:endParaRPr lang="en-US" dirty="0"/>
          </a:p>
        </p:txBody>
      </p:sp>
      <p:sp>
        <p:nvSpPr>
          <p:cNvPr id="4" name="Date Placeholder 3">
            <a:extLst>
              <a:ext uri="{FF2B5EF4-FFF2-40B4-BE49-F238E27FC236}">
                <a16:creationId xmlns:a16="http://schemas.microsoft.com/office/drawing/2014/main" id="{3A738329-E174-7440-8FD5-179A15324C63}"/>
              </a:ext>
            </a:extLst>
          </p:cNvPr>
          <p:cNvSpPr>
            <a:spLocks noGrp="1"/>
          </p:cNvSpPr>
          <p:nvPr>
            <p:ph type="dt" sz="half" idx="10"/>
          </p:nvPr>
        </p:nvSpPr>
        <p:spPr>
          <a:xfrm>
            <a:off x="381000" y="6356350"/>
            <a:ext cx="2743200" cy="365125"/>
          </a:xfrm>
        </p:spPr>
        <p:txBody>
          <a:bodyPr/>
          <a:lstStyle/>
          <a:p>
            <a:fld id="{7FA0C2EE-8499-394A-A22C-DABDB4752AEE}" type="datetime1">
              <a:rPr lang="en-US" smtClean="0"/>
              <a:pPr/>
              <a:t>6/19/2023</a:t>
            </a:fld>
            <a:endParaRPr lang="en-US" dirty="0"/>
          </a:p>
        </p:txBody>
      </p:sp>
      <p:sp>
        <p:nvSpPr>
          <p:cNvPr id="5" name="Footer Placeholder 4">
            <a:extLst>
              <a:ext uri="{FF2B5EF4-FFF2-40B4-BE49-F238E27FC236}">
                <a16:creationId xmlns:a16="http://schemas.microsoft.com/office/drawing/2014/main" id="{03FD8152-D9C3-204A-9444-45CD4F180EB4}"/>
              </a:ext>
            </a:extLst>
          </p:cNvPr>
          <p:cNvSpPr>
            <a:spLocks noGrp="1"/>
          </p:cNvSpPr>
          <p:nvPr>
            <p:ph type="ftr" sz="quarter" idx="11"/>
          </p:nvPr>
        </p:nvSpPr>
        <p:spPr>
          <a:xfrm>
            <a:off x="4038600" y="6356350"/>
            <a:ext cx="4114800" cy="365125"/>
          </a:xfrm>
        </p:spPr>
        <p:txBody>
          <a:bodyPr/>
          <a:lstStyle/>
          <a:p>
            <a:pPr marR="0" lvl="0" indent="0" fontAlgn="auto">
              <a:lnSpc>
                <a:spcPct val="100000"/>
              </a:lnSpc>
              <a:spcBef>
                <a:spcPts val="0"/>
              </a:spcBef>
              <a:spcAft>
                <a:spcPts val="0"/>
              </a:spcAft>
              <a:buClrTx/>
              <a:buSzTx/>
              <a:buFontTx/>
              <a:buNone/>
              <a:tabLst/>
              <a:defRPr/>
            </a:pPr>
            <a:r>
              <a:rPr lang="en-US" dirty="0"/>
              <a:t>Energy to GDP per Capita Comparison</a:t>
            </a:r>
          </a:p>
        </p:txBody>
      </p:sp>
      <p:sp>
        <p:nvSpPr>
          <p:cNvPr id="6" name="Slide Number Placeholder 5">
            <a:extLst>
              <a:ext uri="{FF2B5EF4-FFF2-40B4-BE49-F238E27FC236}">
                <a16:creationId xmlns:a16="http://schemas.microsoft.com/office/drawing/2014/main" id="{B25B7362-01DC-0E4C-9B34-0DF3FD449CAD}"/>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22</a:t>
            </a:fld>
            <a:endParaRPr lang="en-US" dirty="0"/>
          </a:p>
        </p:txBody>
      </p:sp>
    </p:spTree>
    <p:extLst>
      <p:ext uri="{BB962C8B-B14F-4D97-AF65-F5344CB8AC3E}">
        <p14:creationId xmlns:p14="http://schemas.microsoft.com/office/powerpoint/2010/main" val="4450706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AE308-3076-43DB-B834-DA0B0AE19AF9}"/>
              </a:ext>
            </a:extLst>
          </p:cNvPr>
          <p:cNvSpPr>
            <a:spLocks noGrp="1"/>
          </p:cNvSpPr>
          <p:nvPr>
            <p:ph type="ctrTitle"/>
          </p:nvPr>
        </p:nvSpPr>
        <p:spPr>
          <a:xfrm>
            <a:off x="1167494" y="1122363"/>
            <a:ext cx="6220278" cy="2387600"/>
          </a:xfrm>
        </p:spPr>
        <p:txBody>
          <a:bodyPr/>
          <a:lstStyle/>
          <a:p>
            <a:r>
              <a:rPr lang="en-US" dirty="0"/>
              <a:t>Thank you</a:t>
            </a:r>
          </a:p>
        </p:txBody>
      </p:sp>
      <p:sp>
        <p:nvSpPr>
          <p:cNvPr id="3" name="Content Placeholder 2">
            <a:extLst>
              <a:ext uri="{FF2B5EF4-FFF2-40B4-BE49-F238E27FC236}">
                <a16:creationId xmlns:a16="http://schemas.microsoft.com/office/drawing/2014/main" id="{BABC2CE0-8806-4B2A-A10A-32984D317434}"/>
              </a:ext>
            </a:extLst>
          </p:cNvPr>
          <p:cNvSpPr>
            <a:spLocks noGrp="1"/>
          </p:cNvSpPr>
          <p:nvPr>
            <p:ph type="subTitle" idx="1"/>
          </p:nvPr>
        </p:nvSpPr>
        <p:spPr>
          <a:xfrm>
            <a:off x="1167493" y="3602038"/>
            <a:ext cx="6220277" cy="2247219"/>
          </a:xfrm>
        </p:spPr>
        <p:txBody>
          <a:bodyPr>
            <a:normAutofit fontScale="62500" lnSpcReduction="20000"/>
          </a:bodyPr>
          <a:lstStyle/>
          <a:p>
            <a:r>
              <a:rPr lang="en-US" dirty="0"/>
              <a:t>Lawrence Haggerty​</a:t>
            </a:r>
          </a:p>
          <a:p>
            <a:endParaRPr lang="en-US" dirty="0"/>
          </a:p>
          <a:p>
            <a:r>
              <a:rPr lang="en-US" dirty="0"/>
              <a:t>lawrence.c.Haggerty@gmail.com </a:t>
            </a:r>
          </a:p>
          <a:p>
            <a:endParaRPr lang="en-US" dirty="0"/>
          </a:p>
          <a:p>
            <a:r>
              <a:rPr lang="en-US" dirty="0"/>
              <a:t>https://www.linkedin.com/in/lawrence-haggerty/</a:t>
            </a:r>
          </a:p>
          <a:p>
            <a:endParaRPr lang="en-US" dirty="0"/>
          </a:p>
          <a:p>
            <a:r>
              <a:rPr lang="en-US" dirty="0"/>
              <a:t>https://github.com/lawrence-haggerty</a:t>
            </a:r>
          </a:p>
        </p:txBody>
      </p:sp>
    </p:spTree>
    <p:extLst>
      <p:ext uri="{BB962C8B-B14F-4D97-AF65-F5344CB8AC3E}">
        <p14:creationId xmlns:p14="http://schemas.microsoft.com/office/powerpoint/2010/main" val="9261845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167492" y="381000"/>
            <a:ext cx="9779183" cy="1325563"/>
          </a:xfrm>
        </p:spPr>
        <p:txBody>
          <a:bodyPr/>
          <a:lstStyle/>
          <a:p>
            <a:r>
              <a:rPr lang="en-US" dirty="0"/>
              <a:t>Closing Notes</a:t>
            </a:r>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idx="1"/>
          </p:nvPr>
        </p:nvSpPr>
        <p:spPr>
          <a:xfrm>
            <a:off x="1245326" y="1725482"/>
            <a:ext cx="9610516" cy="3590797"/>
          </a:xfrm>
        </p:spPr>
        <p:txBody>
          <a:bodyPr vert="horz" lIns="91440" tIns="45720" rIns="91440" bIns="45720" rtlCol="0" anchor="t">
            <a:normAutofit fontScale="77500" lnSpcReduction="20000"/>
          </a:bodyPr>
          <a:lstStyle/>
          <a:p>
            <a:pPr marR="0">
              <a:lnSpc>
                <a:spcPct val="70000"/>
              </a:lnSpc>
              <a:spcAft>
                <a:spcPts val="0"/>
              </a:spcAft>
            </a:pPr>
            <a:r>
              <a:rPr lang="en-US" sz="1800" b="1" dirty="0"/>
              <a:t>Technology:</a:t>
            </a:r>
          </a:p>
          <a:p>
            <a:pPr marL="285750" marR="0" indent="-285750">
              <a:lnSpc>
                <a:spcPct val="70000"/>
              </a:lnSpc>
              <a:spcAft>
                <a:spcPts val="0"/>
              </a:spcAft>
              <a:buFont typeface="Arial" panose="020B0604020202020204" pitchFamily="34" charset="0"/>
              <a:buChar char="•"/>
            </a:pPr>
            <a:r>
              <a:rPr lang="en-US" sz="1800" dirty="0"/>
              <a:t>Excel: Extract Transform Load, Minor Analysis</a:t>
            </a:r>
          </a:p>
          <a:p>
            <a:pPr marL="285750" marR="0" indent="-285750">
              <a:lnSpc>
                <a:spcPct val="70000"/>
              </a:lnSpc>
              <a:spcAft>
                <a:spcPts val="0"/>
              </a:spcAft>
              <a:buFont typeface="Arial" panose="020B0604020202020204" pitchFamily="34" charset="0"/>
              <a:buChar char="•"/>
            </a:pPr>
            <a:r>
              <a:rPr lang="en-US" sz="1800" dirty="0"/>
              <a:t>PostgreSQL / </a:t>
            </a:r>
            <a:r>
              <a:rPr lang="en-US" sz="1800" dirty="0" err="1"/>
              <a:t>pgAdmin</a:t>
            </a:r>
            <a:r>
              <a:rPr lang="en-US" sz="1800" dirty="0"/>
              <a:t>: Analysis, Prepare Data for Visualization</a:t>
            </a:r>
          </a:p>
          <a:p>
            <a:pPr marL="285750" marR="0" indent="-285750">
              <a:lnSpc>
                <a:spcPct val="70000"/>
              </a:lnSpc>
              <a:spcAft>
                <a:spcPts val="0"/>
              </a:spcAft>
              <a:buFont typeface="Arial" panose="020B0604020202020204" pitchFamily="34" charset="0"/>
              <a:buChar char="•"/>
            </a:pPr>
            <a:r>
              <a:rPr lang="en-US" sz="1800" dirty="0"/>
              <a:t>Microsoft Power BI: Analysis, Visualization</a:t>
            </a:r>
          </a:p>
          <a:p>
            <a:pPr marR="0">
              <a:lnSpc>
                <a:spcPct val="70000"/>
              </a:lnSpc>
              <a:spcAft>
                <a:spcPts val="0"/>
              </a:spcAft>
            </a:pPr>
            <a:endParaRPr lang="en-US" sz="1800" dirty="0"/>
          </a:p>
          <a:p>
            <a:pPr marR="0">
              <a:lnSpc>
                <a:spcPct val="70000"/>
              </a:lnSpc>
              <a:spcAft>
                <a:spcPts val="0"/>
              </a:spcAft>
            </a:pPr>
            <a:r>
              <a:rPr lang="en-US" sz="1800" b="1" dirty="0"/>
              <a:t>Data Sources:</a:t>
            </a:r>
          </a:p>
          <a:p>
            <a:pPr marL="285750" marR="0" indent="-285750">
              <a:lnSpc>
                <a:spcPct val="70000"/>
              </a:lnSpc>
              <a:spcAft>
                <a:spcPts val="0"/>
              </a:spcAft>
              <a:buFont typeface="Arial" panose="020B0604020202020204" pitchFamily="34" charset="0"/>
              <a:buChar char="•"/>
            </a:pPr>
            <a:r>
              <a:rPr lang="en-US" sz="1800" dirty="0"/>
              <a:t>Energy Information Administration (EIA):</a:t>
            </a:r>
          </a:p>
          <a:p>
            <a:pPr marL="742950" lvl="1" indent="-285750">
              <a:lnSpc>
                <a:spcPct val="70000"/>
              </a:lnSpc>
              <a:buFont typeface="Arial" panose="020B0604020202020204" pitchFamily="34" charset="0"/>
              <a:buChar char="•"/>
            </a:pPr>
            <a:r>
              <a:rPr lang="en-US" sz="1600" dirty="0"/>
              <a:t>State Energy Data System 1960-2020: </a:t>
            </a:r>
            <a:r>
              <a:rPr lang="en-US" sz="1600" dirty="0">
                <a:hlinkClick r:id="rId2"/>
              </a:rPr>
              <a:t>https://www.eia.gov/state/seds/seds-data-complete.php?sid=ND#StatisticsIndicators</a:t>
            </a:r>
            <a:endParaRPr lang="en-US" sz="1600" dirty="0"/>
          </a:p>
          <a:p>
            <a:pPr marL="285750" indent="-285750">
              <a:lnSpc>
                <a:spcPct val="70000"/>
              </a:lnSpc>
              <a:buFont typeface="Arial" panose="020B0604020202020204" pitchFamily="34" charset="0"/>
              <a:buChar char="•"/>
            </a:pPr>
            <a:r>
              <a:rPr lang="en-US" sz="1800" dirty="0"/>
              <a:t>Bureau of Economic Analysis (BEA):</a:t>
            </a:r>
          </a:p>
          <a:p>
            <a:pPr marL="742950" lvl="1" indent="-285750">
              <a:lnSpc>
                <a:spcPct val="70000"/>
              </a:lnSpc>
              <a:buFont typeface="Arial" panose="020B0604020202020204" pitchFamily="34" charset="0"/>
              <a:buChar char="•"/>
            </a:pPr>
            <a:r>
              <a:rPr lang="en-US" sz="1600" dirty="0"/>
              <a:t>Regional Data Tools: </a:t>
            </a:r>
            <a:r>
              <a:rPr lang="en-US" sz="1600" dirty="0">
                <a:hlinkClick r:id="rId3"/>
              </a:rPr>
              <a:t>https://apps.bea.gov/regional/</a:t>
            </a:r>
            <a:r>
              <a:rPr lang="en-US" sz="1600" dirty="0"/>
              <a:t> </a:t>
            </a:r>
          </a:p>
          <a:p>
            <a:pPr marL="285750" indent="-285750">
              <a:lnSpc>
                <a:spcPct val="70000"/>
              </a:lnSpc>
              <a:buFont typeface="Arial" panose="020B0604020202020204" pitchFamily="34" charset="0"/>
              <a:buChar char="•"/>
            </a:pPr>
            <a:r>
              <a:rPr lang="en-US" sz="1800" dirty="0"/>
              <a:t>United States Census Bureau:</a:t>
            </a:r>
          </a:p>
          <a:p>
            <a:pPr marL="742950" lvl="1" indent="-285750">
              <a:lnSpc>
                <a:spcPct val="70000"/>
              </a:lnSpc>
              <a:buFont typeface="Arial" panose="020B0604020202020204" pitchFamily="34" charset="0"/>
              <a:buChar char="•"/>
            </a:pPr>
            <a:r>
              <a:rPr lang="en-US" sz="1600" dirty="0"/>
              <a:t>Historical Population Change Data (1910-2020): </a:t>
            </a:r>
            <a:r>
              <a:rPr lang="en-US" sz="1600" dirty="0">
                <a:hlinkClick r:id="rId4"/>
              </a:rPr>
              <a:t>https://www.census.gov/data/tables/time-series/dec/popchange-data-text.html</a:t>
            </a:r>
            <a:endParaRPr lang="en-US" sz="1600" dirty="0"/>
          </a:p>
          <a:p>
            <a:pPr marL="285750" indent="-285750">
              <a:lnSpc>
                <a:spcPct val="70000"/>
              </a:lnSpc>
              <a:buFont typeface="Arial" panose="020B0604020202020204" pitchFamily="34" charset="0"/>
              <a:buChar char="•"/>
            </a:pPr>
            <a:r>
              <a:rPr lang="en-US" sz="1800" dirty="0"/>
              <a:t>International Energy Agency (IEA):</a:t>
            </a:r>
          </a:p>
          <a:p>
            <a:pPr marL="742950" lvl="1" indent="-285750">
              <a:lnSpc>
                <a:spcPct val="70000"/>
              </a:lnSpc>
              <a:buFont typeface="Arial" panose="020B0604020202020204" pitchFamily="34" charset="0"/>
              <a:buChar char="•"/>
            </a:pPr>
            <a:r>
              <a:rPr lang="en-US" sz="1600" dirty="0"/>
              <a:t>Energy Technology RD&amp;D Budgets: </a:t>
            </a:r>
            <a:r>
              <a:rPr lang="en-US" sz="1600" dirty="0">
                <a:hlinkClick r:id="rId5"/>
              </a:rPr>
              <a:t>https://www.iea.org/data-and-statistics/data-product/energy-technology-rd-and-d-budget-database-2#</a:t>
            </a:r>
            <a:r>
              <a:rPr lang="en-US" sz="1600" dirty="0"/>
              <a:t> </a:t>
            </a:r>
          </a:p>
          <a:p>
            <a:pPr marL="742950" lvl="1" indent="-285750">
              <a:lnSpc>
                <a:spcPct val="70000"/>
              </a:lnSpc>
              <a:buFont typeface="Arial" panose="020B0604020202020204" pitchFamily="34" charset="0"/>
              <a:buChar char="•"/>
            </a:pPr>
            <a:r>
              <a:rPr lang="en-US" sz="1600" dirty="0"/>
              <a:t>World Energy Investment 2023 Datafile: </a:t>
            </a:r>
            <a:r>
              <a:rPr lang="en-US" sz="1600" dirty="0">
                <a:hlinkClick r:id="rId6"/>
              </a:rPr>
              <a:t>https://www.iea.org/data-and-statistics/data-product/world-energy-investment-2023-datafile-2</a:t>
            </a:r>
            <a:endParaRPr lang="en-US" sz="1600" dirty="0"/>
          </a:p>
          <a:p>
            <a:pPr lvl="1">
              <a:lnSpc>
                <a:spcPct val="70000"/>
              </a:lnSpc>
            </a:pPr>
            <a:r>
              <a:rPr lang="en-US" sz="1600" dirty="0"/>
              <a:t>	</a:t>
            </a:r>
          </a:p>
        </p:txBody>
      </p:sp>
      <p:sp>
        <p:nvSpPr>
          <p:cNvPr id="7" name="Date Placeholder 6">
            <a:extLst>
              <a:ext uri="{FF2B5EF4-FFF2-40B4-BE49-F238E27FC236}">
                <a16:creationId xmlns:a16="http://schemas.microsoft.com/office/drawing/2014/main" id="{1EB64BEF-8367-144A-9F53-7A1282A32569}"/>
              </a:ext>
            </a:extLst>
          </p:cNvPr>
          <p:cNvSpPr>
            <a:spLocks noGrp="1"/>
          </p:cNvSpPr>
          <p:nvPr>
            <p:ph type="dt" sz="half" idx="2"/>
          </p:nvPr>
        </p:nvSpPr>
        <p:spPr>
          <a:xfrm>
            <a:off x="381000" y="6356350"/>
            <a:ext cx="2743200" cy="365125"/>
          </a:xfrm>
        </p:spPr>
        <p:txBody>
          <a:bodyPr/>
          <a:lstStyle/>
          <a:p>
            <a:fld id="{0B931EDA-BCF8-BB4B-B4D1-2CFE062FA080}" type="datetime1">
              <a:rPr lang="en-US" smtClean="0"/>
              <a:pPr/>
              <a:t>6/19/2023</a:t>
            </a:fld>
            <a:endParaRPr lang="en-US" dirty="0"/>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356350"/>
            <a:ext cx="4114800" cy="365125"/>
          </a:xfrm>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37183"/>
                </a:solidFill>
                <a:effectLst/>
                <a:uLnTx/>
                <a:uFillTx/>
                <a:latin typeface="Tenorite"/>
                <a:ea typeface="+mn-ea"/>
                <a:cs typeface="+mn-cs"/>
              </a:rPr>
              <a:t>Energy to GDP per Capita Comparison</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24</a:t>
            </a:fld>
            <a:endParaRPr lang="en-US" dirty="0"/>
          </a:p>
        </p:txBody>
      </p:sp>
    </p:spTree>
    <p:extLst>
      <p:ext uri="{BB962C8B-B14F-4D97-AF65-F5344CB8AC3E}">
        <p14:creationId xmlns:p14="http://schemas.microsoft.com/office/powerpoint/2010/main" val="25631196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F191A4-7839-4F63-B17C-7C366C59488C}"/>
              </a:ext>
            </a:extLst>
          </p:cNvPr>
          <p:cNvSpPr>
            <a:spLocks noGrp="1"/>
          </p:cNvSpPr>
          <p:nvPr>
            <p:ph type="title"/>
          </p:nvPr>
        </p:nvSpPr>
        <p:spPr>
          <a:xfrm>
            <a:off x="1167492" y="381000"/>
            <a:ext cx="9779183" cy="1325563"/>
          </a:xfrm>
        </p:spPr>
        <p:txBody>
          <a:bodyPr/>
          <a:lstStyle/>
          <a:p>
            <a:r>
              <a:rPr lang="en-US" dirty="0"/>
              <a:t>XXXX</a:t>
            </a:r>
          </a:p>
        </p:txBody>
      </p:sp>
      <p:sp>
        <p:nvSpPr>
          <p:cNvPr id="9" name="Content Placeholder 8">
            <a:extLst>
              <a:ext uri="{FF2B5EF4-FFF2-40B4-BE49-F238E27FC236}">
                <a16:creationId xmlns:a16="http://schemas.microsoft.com/office/drawing/2014/main" id="{472FA7B1-CD7F-3646-B44C-91A107A0CBEE}"/>
              </a:ext>
            </a:extLst>
          </p:cNvPr>
          <p:cNvSpPr>
            <a:spLocks noGrp="1"/>
          </p:cNvSpPr>
          <p:nvPr>
            <p:ph idx="11"/>
          </p:nvPr>
        </p:nvSpPr>
        <p:spPr>
          <a:xfrm>
            <a:off x="1167493" y="2003804"/>
            <a:ext cx="3173278" cy="522514"/>
          </a:xfrm>
        </p:spPr>
        <p:txBody>
          <a:bodyPr/>
          <a:lstStyle/>
          <a:p>
            <a:r>
              <a:rPr lang="en-US" dirty="0"/>
              <a:t>XXXX</a:t>
            </a:r>
          </a:p>
        </p:txBody>
      </p:sp>
      <p:sp>
        <p:nvSpPr>
          <p:cNvPr id="4" name="Content Placeholder 3">
            <a:extLst>
              <a:ext uri="{FF2B5EF4-FFF2-40B4-BE49-F238E27FC236}">
                <a16:creationId xmlns:a16="http://schemas.microsoft.com/office/drawing/2014/main" id="{9B9ED227-95A7-4B08-91FE-5E0EF0D41D20}"/>
              </a:ext>
            </a:extLst>
          </p:cNvPr>
          <p:cNvSpPr>
            <a:spLocks noGrp="1"/>
          </p:cNvSpPr>
          <p:nvPr>
            <p:ph idx="1"/>
          </p:nvPr>
        </p:nvSpPr>
        <p:spPr>
          <a:xfrm>
            <a:off x="1167491" y="2526318"/>
            <a:ext cx="3218688" cy="2828613"/>
          </a:xfrm>
        </p:spPr>
        <p:txBody>
          <a:bodyPr vert="horz" lIns="91440" tIns="45720" rIns="91440" bIns="45720" rtlCol="0" anchor="t">
            <a:noAutofit/>
          </a:bodyPr>
          <a:lstStyle/>
          <a:p>
            <a:r>
              <a:rPr lang="en-US" dirty="0"/>
              <a:t>XXXX</a:t>
            </a:r>
          </a:p>
          <a:p>
            <a:r>
              <a:rPr lang="en-US" dirty="0"/>
              <a:t>XXXX</a:t>
            </a:r>
          </a:p>
          <a:p>
            <a:r>
              <a:rPr lang="en-US" dirty="0"/>
              <a:t>XXXX</a:t>
            </a:r>
          </a:p>
          <a:p>
            <a:endParaRPr lang="en-US" dirty="0"/>
          </a:p>
          <a:p>
            <a:endParaRPr lang="en-US" dirty="0"/>
          </a:p>
        </p:txBody>
      </p:sp>
      <p:sp>
        <p:nvSpPr>
          <p:cNvPr id="10" name="Content Placeholder 9">
            <a:extLst>
              <a:ext uri="{FF2B5EF4-FFF2-40B4-BE49-F238E27FC236}">
                <a16:creationId xmlns:a16="http://schemas.microsoft.com/office/drawing/2014/main" id="{585697B7-EBBB-0E4B-AA02-0D3F94821C6E}"/>
              </a:ext>
            </a:extLst>
          </p:cNvPr>
          <p:cNvSpPr>
            <a:spLocks noGrp="1"/>
          </p:cNvSpPr>
          <p:nvPr>
            <p:ph idx="12"/>
          </p:nvPr>
        </p:nvSpPr>
        <p:spPr>
          <a:xfrm>
            <a:off x="4683788" y="2003804"/>
            <a:ext cx="3173278" cy="522514"/>
          </a:xfrm>
        </p:spPr>
        <p:txBody>
          <a:bodyPr/>
          <a:lstStyle/>
          <a:p>
            <a:r>
              <a:rPr lang="en-US" dirty="0"/>
              <a:t>XXXX</a:t>
            </a:r>
          </a:p>
        </p:txBody>
      </p:sp>
      <p:sp>
        <p:nvSpPr>
          <p:cNvPr id="5" name="Content Placeholder 4">
            <a:extLst>
              <a:ext uri="{FF2B5EF4-FFF2-40B4-BE49-F238E27FC236}">
                <a16:creationId xmlns:a16="http://schemas.microsoft.com/office/drawing/2014/main" id="{9C2ECAAA-1E9C-4845-8EA9-E11A76F08150}"/>
              </a:ext>
            </a:extLst>
          </p:cNvPr>
          <p:cNvSpPr>
            <a:spLocks noGrp="1"/>
          </p:cNvSpPr>
          <p:nvPr>
            <p:ph idx="10"/>
          </p:nvPr>
        </p:nvSpPr>
        <p:spPr>
          <a:xfrm>
            <a:off x="4683787" y="2526318"/>
            <a:ext cx="3173279" cy="2828613"/>
          </a:xfrm>
        </p:spPr>
        <p:txBody>
          <a:bodyPr vert="horz" lIns="91440" tIns="45720" rIns="91440" bIns="45720" rtlCol="0" anchor="t">
            <a:normAutofit/>
          </a:bodyPr>
          <a:lstStyle/>
          <a:p>
            <a:r>
              <a:rPr lang="en-US" dirty="0"/>
              <a:t>XXXX</a:t>
            </a:r>
          </a:p>
          <a:p>
            <a:r>
              <a:rPr lang="en-US" dirty="0"/>
              <a:t>XXXX</a:t>
            </a:r>
          </a:p>
          <a:p>
            <a:r>
              <a:rPr lang="en-US" dirty="0"/>
              <a:t>XXXX</a:t>
            </a:r>
          </a:p>
          <a:p>
            <a:endParaRPr lang="en-US" dirty="0"/>
          </a:p>
          <a:p>
            <a:endParaRPr lang="en-US" dirty="0"/>
          </a:p>
        </p:txBody>
      </p:sp>
      <p:sp>
        <p:nvSpPr>
          <p:cNvPr id="13" name="Content Placeholder 12">
            <a:extLst>
              <a:ext uri="{FF2B5EF4-FFF2-40B4-BE49-F238E27FC236}">
                <a16:creationId xmlns:a16="http://schemas.microsoft.com/office/drawing/2014/main" id="{EB1FFBC5-1733-5E4A-BF11-2C157D9917CC}"/>
              </a:ext>
            </a:extLst>
          </p:cNvPr>
          <p:cNvSpPr>
            <a:spLocks noGrp="1"/>
          </p:cNvSpPr>
          <p:nvPr>
            <p:ph idx="14"/>
          </p:nvPr>
        </p:nvSpPr>
        <p:spPr>
          <a:xfrm>
            <a:off x="8200083" y="2003804"/>
            <a:ext cx="3173278" cy="522514"/>
          </a:xfrm>
        </p:spPr>
        <p:txBody>
          <a:bodyPr/>
          <a:lstStyle/>
          <a:p>
            <a:r>
              <a:rPr lang="en-US" dirty="0"/>
              <a:t>XXXX</a:t>
            </a:r>
          </a:p>
        </p:txBody>
      </p:sp>
      <p:sp>
        <p:nvSpPr>
          <p:cNvPr id="11" name="Content Placeholder 10">
            <a:extLst>
              <a:ext uri="{FF2B5EF4-FFF2-40B4-BE49-F238E27FC236}">
                <a16:creationId xmlns:a16="http://schemas.microsoft.com/office/drawing/2014/main" id="{48A12450-9474-8A49-BAEB-20C6F51540D5}"/>
              </a:ext>
            </a:extLst>
          </p:cNvPr>
          <p:cNvSpPr>
            <a:spLocks noGrp="1"/>
          </p:cNvSpPr>
          <p:nvPr>
            <p:ph idx="13"/>
          </p:nvPr>
        </p:nvSpPr>
        <p:spPr>
          <a:xfrm>
            <a:off x="8200082" y="2526318"/>
            <a:ext cx="3173279" cy="2828613"/>
          </a:xfrm>
        </p:spPr>
        <p:txBody>
          <a:bodyPr/>
          <a:lstStyle/>
          <a:p>
            <a:r>
              <a:rPr lang="en-US" dirty="0"/>
              <a:t>XXXX</a:t>
            </a:r>
          </a:p>
          <a:p>
            <a:r>
              <a:rPr lang="en-US" dirty="0"/>
              <a:t>XXXX</a:t>
            </a:r>
          </a:p>
          <a:p>
            <a:r>
              <a:rPr lang="en-US" dirty="0"/>
              <a:t>XXXX</a:t>
            </a:r>
          </a:p>
        </p:txBody>
      </p:sp>
      <p:sp>
        <p:nvSpPr>
          <p:cNvPr id="3" name="Date Placeholder 2">
            <a:extLst>
              <a:ext uri="{FF2B5EF4-FFF2-40B4-BE49-F238E27FC236}">
                <a16:creationId xmlns:a16="http://schemas.microsoft.com/office/drawing/2014/main" id="{75202033-17DD-3E4F-BB90-ADC6A1F0C66F}"/>
              </a:ext>
            </a:extLst>
          </p:cNvPr>
          <p:cNvSpPr>
            <a:spLocks noGrp="1"/>
          </p:cNvSpPr>
          <p:nvPr>
            <p:ph type="dt" sz="half" idx="2"/>
          </p:nvPr>
        </p:nvSpPr>
        <p:spPr>
          <a:xfrm>
            <a:off x="381000" y="6356350"/>
            <a:ext cx="1767114" cy="365125"/>
          </a:xfrm>
        </p:spPr>
        <p:txBody>
          <a:bodyPr/>
          <a:lstStyle/>
          <a:p>
            <a:fld id="{A42FF1E2-60E5-C540-AA54-7072D5406B0B}" type="datetime1">
              <a:rPr lang="en-US" smtClean="0"/>
              <a:pPr/>
              <a:t>6/19/2023</a:t>
            </a:fld>
            <a:endParaRPr lang="en-US" dirty="0"/>
          </a:p>
        </p:txBody>
      </p:sp>
      <p:sp>
        <p:nvSpPr>
          <p:cNvPr id="7" name="Footer Placeholder 6">
            <a:extLst>
              <a:ext uri="{FF2B5EF4-FFF2-40B4-BE49-F238E27FC236}">
                <a16:creationId xmlns:a16="http://schemas.microsoft.com/office/drawing/2014/main" id="{B42ACFC2-B54A-8244-B5D9-4B1EC2EED59D}"/>
              </a:ext>
            </a:extLst>
          </p:cNvPr>
          <p:cNvSpPr>
            <a:spLocks noGrp="1"/>
          </p:cNvSpPr>
          <p:nvPr>
            <p:ph type="ftr" sz="quarter" idx="3"/>
          </p:nvPr>
        </p:nvSpPr>
        <p:spPr>
          <a:xfrm>
            <a:off x="4038600" y="6356350"/>
            <a:ext cx="4114800" cy="365125"/>
          </a:xfrm>
        </p:spPr>
        <p:txBody>
          <a:bodyPr/>
          <a:lstStyle/>
          <a:p>
            <a:r>
              <a:rPr lang="en-US" dirty="0"/>
              <a:t>PRESENTATION TITLE</a:t>
            </a:r>
          </a:p>
        </p:txBody>
      </p:sp>
      <p:sp>
        <p:nvSpPr>
          <p:cNvPr id="8" name="Slide Number Placeholder 7">
            <a:extLst>
              <a:ext uri="{FF2B5EF4-FFF2-40B4-BE49-F238E27FC236}">
                <a16:creationId xmlns:a16="http://schemas.microsoft.com/office/drawing/2014/main" id="{B609FC03-B5BE-D846-993A-8E351C9509F3}"/>
              </a:ext>
            </a:extLst>
          </p:cNvPr>
          <p:cNvSpPr>
            <a:spLocks noGrp="1"/>
          </p:cNvSpPr>
          <p:nvPr>
            <p:ph type="sldNum" sz="quarter" idx="4"/>
          </p:nvPr>
        </p:nvSpPr>
        <p:spPr>
          <a:xfrm>
            <a:off x="10153276" y="6356350"/>
            <a:ext cx="1657723" cy="365125"/>
          </a:xfrm>
        </p:spPr>
        <p:txBody>
          <a:bodyPr/>
          <a:lstStyle/>
          <a:p>
            <a:fld id="{294A09A9-5501-47C1-A89A-A340965A2BE2}" type="slidenum">
              <a:rPr lang="en-US" smtClean="0"/>
              <a:pPr/>
              <a:t>25</a:t>
            </a:fld>
            <a:endParaRPr lang="en-US" dirty="0"/>
          </a:p>
        </p:txBody>
      </p:sp>
    </p:spTree>
    <p:extLst>
      <p:ext uri="{BB962C8B-B14F-4D97-AF65-F5344CB8AC3E}">
        <p14:creationId xmlns:p14="http://schemas.microsoft.com/office/powerpoint/2010/main" val="27215085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99C8CE-7534-A244-ABE9-5BED2DFEFBDF}" type="datetime1">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6/19/2023</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37183"/>
                </a:solidFill>
                <a:effectLst/>
                <a:uLnTx/>
                <a:uFillTx/>
                <a:latin typeface="Tenorite"/>
                <a:ea typeface="+mn-ea"/>
                <a:cs typeface="+mn-cs"/>
              </a:rPr>
              <a:t>Energy to GDP per Capita Comparison</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pic>
        <p:nvPicPr>
          <p:cNvPr id="9" name="Picture 8">
            <a:extLst>
              <a:ext uri="{FF2B5EF4-FFF2-40B4-BE49-F238E27FC236}">
                <a16:creationId xmlns:a16="http://schemas.microsoft.com/office/drawing/2014/main" id="{097BE1C3-05D1-DBA2-7F84-993A6FE9FB49}"/>
              </a:ext>
            </a:extLst>
          </p:cNvPr>
          <p:cNvPicPr>
            <a:picLocks noChangeAspect="1"/>
          </p:cNvPicPr>
          <p:nvPr/>
        </p:nvPicPr>
        <p:blipFill>
          <a:blip r:embed="rId2"/>
          <a:stretch>
            <a:fillRect/>
          </a:stretch>
        </p:blipFill>
        <p:spPr>
          <a:xfrm>
            <a:off x="614523" y="681267"/>
            <a:ext cx="9170500" cy="5482744"/>
          </a:xfrm>
          <a:prstGeom prst="rect">
            <a:avLst/>
          </a:prstGeom>
        </p:spPr>
      </p:pic>
      <p:sp>
        <p:nvSpPr>
          <p:cNvPr id="10" name="Title 1">
            <a:extLst>
              <a:ext uri="{FF2B5EF4-FFF2-40B4-BE49-F238E27FC236}">
                <a16:creationId xmlns:a16="http://schemas.microsoft.com/office/drawing/2014/main" id="{928F7A46-05F3-FE97-2D31-EDF0697FEE18}"/>
              </a:ext>
            </a:extLst>
          </p:cNvPr>
          <p:cNvSpPr txBox="1">
            <a:spLocks/>
          </p:cNvSpPr>
          <p:nvPr/>
        </p:nvSpPr>
        <p:spPr>
          <a:xfrm>
            <a:off x="0" y="0"/>
            <a:ext cx="12192000" cy="68618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3600" b="1" i="0" u="none" strike="noStrike" kern="1200" cap="none" spc="0" normalizeH="0" baseline="0" noProof="0" dirty="0">
                <a:ln>
                  <a:noFill/>
                </a:ln>
                <a:solidFill>
                  <a:srgbClr val="000000"/>
                </a:solidFill>
                <a:effectLst/>
                <a:uLnTx/>
                <a:uFillTx/>
                <a:latin typeface="Tenorite"/>
                <a:ea typeface="+mj-ea"/>
                <a:cs typeface="+mj-cs"/>
              </a:rPr>
              <a:t>GDP per Capita - Consumption</a:t>
            </a:r>
            <a:endParaRPr kumimoji="0" lang="en-US" sz="3600" b="1" i="0" u="none" strike="noStrike" kern="1200" cap="none" spc="0" normalizeH="0" baseline="0" noProof="0" dirty="0">
              <a:ln>
                <a:noFill/>
              </a:ln>
              <a:solidFill>
                <a:srgbClr val="000000"/>
              </a:solidFill>
              <a:effectLst/>
              <a:uLnTx/>
              <a:uFillTx/>
              <a:latin typeface="Tenorite"/>
              <a:ea typeface="+mj-ea"/>
              <a:cs typeface="+mj-cs"/>
            </a:endParaRPr>
          </a:p>
        </p:txBody>
      </p:sp>
      <p:sp>
        <p:nvSpPr>
          <p:cNvPr id="13" name="Content Placeholder 4">
            <a:extLst>
              <a:ext uri="{FF2B5EF4-FFF2-40B4-BE49-F238E27FC236}">
                <a16:creationId xmlns:a16="http://schemas.microsoft.com/office/drawing/2014/main" id="{C9FD9FE9-4B0D-CEB6-7485-BE14CD8BBFF8}"/>
              </a:ext>
            </a:extLst>
          </p:cNvPr>
          <p:cNvSpPr txBox="1">
            <a:spLocks/>
          </p:cNvSpPr>
          <p:nvPr/>
        </p:nvSpPr>
        <p:spPr>
          <a:xfrm>
            <a:off x="9918607" y="1852783"/>
            <a:ext cx="2273393" cy="282861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enorite"/>
                <a:ea typeface="+mn-ea"/>
                <a:cs typeface="+mn-cs"/>
              </a:rPr>
              <a:t>XXXX</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enorite"/>
                <a:ea typeface="+mn-ea"/>
                <a:cs typeface="+mn-cs"/>
              </a:rPr>
              <a:t>XXXX</a:t>
            </a:r>
          </a:p>
        </p:txBody>
      </p:sp>
      <p:sp>
        <p:nvSpPr>
          <p:cNvPr id="2" name="TextBox 1">
            <a:extLst>
              <a:ext uri="{FF2B5EF4-FFF2-40B4-BE49-F238E27FC236}">
                <a16:creationId xmlns:a16="http://schemas.microsoft.com/office/drawing/2014/main" id="{1F1F9122-3523-F616-C2BA-FE9E4AA3B709}"/>
              </a:ext>
            </a:extLst>
          </p:cNvPr>
          <p:cNvSpPr txBox="1"/>
          <p:nvPr/>
        </p:nvSpPr>
        <p:spPr>
          <a:xfrm rot="18784934">
            <a:off x="1703293" y="2281204"/>
            <a:ext cx="7541997" cy="1569660"/>
          </a:xfrm>
          <a:prstGeom prst="rect">
            <a:avLst/>
          </a:prstGeom>
          <a:noFill/>
        </p:spPr>
        <p:txBody>
          <a:bodyPr wrap="square" rtlCol="0">
            <a:spAutoFit/>
          </a:bodyPr>
          <a:lstStyle/>
          <a:p>
            <a:r>
              <a:rPr lang="en-US" sz="9600" b="1" dirty="0">
                <a:solidFill>
                  <a:srgbClr val="FF0000"/>
                </a:solidFill>
              </a:rPr>
              <a:t>XXXXXXXXXX</a:t>
            </a:r>
          </a:p>
        </p:txBody>
      </p:sp>
    </p:spTree>
    <p:extLst>
      <p:ext uri="{BB962C8B-B14F-4D97-AF65-F5344CB8AC3E}">
        <p14:creationId xmlns:p14="http://schemas.microsoft.com/office/powerpoint/2010/main" val="2465971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99C8CE-7534-A244-ABE9-5BED2DFEFBDF}" type="datetime1">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6/19/2023</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37183"/>
                </a:solidFill>
                <a:effectLst/>
                <a:uLnTx/>
                <a:uFillTx/>
                <a:latin typeface="Tenorite"/>
                <a:ea typeface="+mn-ea"/>
                <a:cs typeface="+mn-cs"/>
              </a:rPr>
              <a:t>Energy to GDP per Capita Comparison</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10" name="Title 1">
            <a:extLst>
              <a:ext uri="{FF2B5EF4-FFF2-40B4-BE49-F238E27FC236}">
                <a16:creationId xmlns:a16="http://schemas.microsoft.com/office/drawing/2014/main" id="{928F7A46-05F3-FE97-2D31-EDF0697FEE18}"/>
              </a:ext>
            </a:extLst>
          </p:cNvPr>
          <p:cNvSpPr txBox="1">
            <a:spLocks/>
          </p:cNvSpPr>
          <p:nvPr/>
        </p:nvSpPr>
        <p:spPr>
          <a:xfrm>
            <a:off x="0" y="0"/>
            <a:ext cx="12192000" cy="68618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3600" b="1" i="0" u="none" strike="noStrike" kern="1200" cap="none" spc="0" normalizeH="0" baseline="0" noProof="0" dirty="0">
                <a:ln>
                  <a:noFill/>
                </a:ln>
                <a:solidFill>
                  <a:srgbClr val="000000"/>
                </a:solidFill>
                <a:effectLst/>
                <a:uLnTx/>
                <a:uFillTx/>
                <a:latin typeface="Tenorite"/>
                <a:ea typeface="+mj-ea"/>
                <a:cs typeface="+mj-cs"/>
              </a:rPr>
              <a:t>Comparison GDP per Capita - Production</a:t>
            </a:r>
            <a:endParaRPr kumimoji="0" lang="en-US" sz="3600" b="1" i="0" u="none" strike="noStrike" kern="1200" cap="none" spc="0" normalizeH="0" baseline="0" noProof="0" dirty="0">
              <a:ln>
                <a:noFill/>
              </a:ln>
              <a:solidFill>
                <a:srgbClr val="000000"/>
              </a:solidFill>
              <a:effectLst/>
              <a:uLnTx/>
              <a:uFillTx/>
              <a:latin typeface="Tenorite"/>
              <a:ea typeface="+mj-ea"/>
              <a:cs typeface="+mj-cs"/>
            </a:endParaRPr>
          </a:p>
        </p:txBody>
      </p:sp>
      <p:pic>
        <p:nvPicPr>
          <p:cNvPr id="4" name="Picture 3">
            <a:extLst>
              <a:ext uri="{FF2B5EF4-FFF2-40B4-BE49-F238E27FC236}">
                <a16:creationId xmlns:a16="http://schemas.microsoft.com/office/drawing/2014/main" id="{B4DB64C8-D4F7-9CE9-01DF-8100E8BA719C}"/>
              </a:ext>
            </a:extLst>
          </p:cNvPr>
          <p:cNvPicPr>
            <a:picLocks noChangeAspect="1"/>
          </p:cNvPicPr>
          <p:nvPr/>
        </p:nvPicPr>
        <p:blipFill>
          <a:blip r:embed="rId2"/>
          <a:stretch>
            <a:fillRect/>
          </a:stretch>
        </p:blipFill>
        <p:spPr>
          <a:xfrm>
            <a:off x="612204" y="708538"/>
            <a:ext cx="9097404" cy="5455630"/>
          </a:xfrm>
          <a:prstGeom prst="rect">
            <a:avLst/>
          </a:prstGeom>
          <a:ln>
            <a:solidFill>
              <a:schemeClr val="tx1"/>
            </a:solidFill>
          </a:ln>
        </p:spPr>
      </p:pic>
      <p:sp>
        <p:nvSpPr>
          <p:cNvPr id="7" name="Content Placeholder 4">
            <a:extLst>
              <a:ext uri="{FF2B5EF4-FFF2-40B4-BE49-F238E27FC236}">
                <a16:creationId xmlns:a16="http://schemas.microsoft.com/office/drawing/2014/main" id="{30D592B6-17A6-4AE9-0AAD-2FE61522C0C3}"/>
              </a:ext>
            </a:extLst>
          </p:cNvPr>
          <p:cNvSpPr txBox="1">
            <a:spLocks/>
          </p:cNvSpPr>
          <p:nvPr/>
        </p:nvSpPr>
        <p:spPr>
          <a:xfrm>
            <a:off x="9918607" y="1852783"/>
            <a:ext cx="2273393" cy="282861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enorite"/>
                <a:ea typeface="+mn-ea"/>
                <a:cs typeface="+mn-cs"/>
              </a:rPr>
              <a:t>XXXX</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enorite"/>
                <a:ea typeface="+mn-ea"/>
                <a:cs typeface="+mn-cs"/>
              </a:rPr>
              <a:t>XXXX</a:t>
            </a:r>
          </a:p>
        </p:txBody>
      </p:sp>
      <p:sp>
        <p:nvSpPr>
          <p:cNvPr id="2" name="TextBox 1">
            <a:extLst>
              <a:ext uri="{FF2B5EF4-FFF2-40B4-BE49-F238E27FC236}">
                <a16:creationId xmlns:a16="http://schemas.microsoft.com/office/drawing/2014/main" id="{315DA410-412C-52CC-9CB2-9B7D8A32195A}"/>
              </a:ext>
            </a:extLst>
          </p:cNvPr>
          <p:cNvSpPr txBox="1"/>
          <p:nvPr/>
        </p:nvSpPr>
        <p:spPr>
          <a:xfrm rot="18784934">
            <a:off x="1703293" y="2281204"/>
            <a:ext cx="7541997" cy="1569660"/>
          </a:xfrm>
          <a:prstGeom prst="rect">
            <a:avLst/>
          </a:prstGeom>
          <a:noFill/>
        </p:spPr>
        <p:txBody>
          <a:bodyPr wrap="square" rtlCol="0">
            <a:spAutoFit/>
          </a:bodyPr>
          <a:lstStyle/>
          <a:p>
            <a:r>
              <a:rPr lang="en-US" sz="9600" b="1" dirty="0">
                <a:solidFill>
                  <a:srgbClr val="FF0000"/>
                </a:solidFill>
              </a:rPr>
              <a:t>XXXXXXXXXX</a:t>
            </a:r>
          </a:p>
        </p:txBody>
      </p:sp>
    </p:spTree>
    <p:extLst>
      <p:ext uri="{BB962C8B-B14F-4D97-AF65-F5344CB8AC3E}">
        <p14:creationId xmlns:p14="http://schemas.microsoft.com/office/powerpoint/2010/main" val="2218462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99C8CE-7534-A244-ABE9-5BED2DFEFBDF}" type="datetime1">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6/19/2023</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37183"/>
                </a:solidFill>
                <a:effectLst/>
                <a:uLnTx/>
                <a:uFillTx/>
                <a:latin typeface="Tenorite"/>
                <a:ea typeface="+mn-ea"/>
                <a:cs typeface="+mn-cs"/>
              </a:rPr>
              <a:t>Energy to GDP per Capita Comparison</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10" name="Title 1">
            <a:extLst>
              <a:ext uri="{FF2B5EF4-FFF2-40B4-BE49-F238E27FC236}">
                <a16:creationId xmlns:a16="http://schemas.microsoft.com/office/drawing/2014/main" id="{928F7A46-05F3-FE97-2D31-EDF0697FEE18}"/>
              </a:ext>
            </a:extLst>
          </p:cNvPr>
          <p:cNvSpPr txBox="1">
            <a:spLocks/>
          </p:cNvSpPr>
          <p:nvPr/>
        </p:nvSpPr>
        <p:spPr>
          <a:xfrm>
            <a:off x="0" y="0"/>
            <a:ext cx="12192000" cy="68618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3600" b="1" i="0" u="none" strike="noStrike" kern="1200" cap="none" spc="0" normalizeH="0" baseline="0" noProof="0" dirty="0">
                <a:ln>
                  <a:noFill/>
                </a:ln>
                <a:solidFill>
                  <a:srgbClr val="000000"/>
                </a:solidFill>
                <a:effectLst/>
                <a:uLnTx/>
                <a:uFillTx/>
                <a:latin typeface="Tenorite"/>
                <a:ea typeface="+mj-ea"/>
                <a:cs typeface="+mj-cs"/>
              </a:rPr>
              <a:t>XXXX</a:t>
            </a:r>
            <a:endParaRPr kumimoji="0" lang="en-US" sz="3600" b="1" i="0" u="none" strike="noStrike" kern="1200" cap="none" spc="0" normalizeH="0" baseline="0" noProof="0" dirty="0">
              <a:ln>
                <a:noFill/>
              </a:ln>
              <a:solidFill>
                <a:srgbClr val="000000"/>
              </a:solidFill>
              <a:effectLst/>
              <a:uLnTx/>
              <a:uFillTx/>
              <a:latin typeface="Tenorite"/>
              <a:ea typeface="+mj-ea"/>
              <a:cs typeface="+mj-cs"/>
            </a:endParaRPr>
          </a:p>
        </p:txBody>
      </p:sp>
      <p:sp>
        <p:nvSpPr>
          <p:cNvPr id="2" name="Content Placeholder 4">
            <a:extLst>
              <a:ext uri="{FF2B5EF4-FFF2-40B4-BE49-F238E27FC236}">
                <a16:creationId xmlns:a16="http://schemas.microsoft.com/office/drawing/2014/main" id="{B4DF56D9-2E69-E9A7-8C2E-444DE88FDEBE}"/>
              </a:ext>
            </a:extLst>
          </p:cNvPr>
          <p:cNvSpPr txBox="1">
            <a:spLocks/>
          </p:cNvSpPr>
          <p:nvPr/>
        </p:nvSpPr>
        <p:spPr>
          <a:xfrm>
            <a:off x="9735712" y="1572367"/>
            <a:ext cx="2273393" cy="4355713"/>
          </a:xfrm>
          <a:prstGeom prst="rect">
            <a:avLst/>
          </a:prstGeom>
        </p:spPr>
        <p:txBody>
          <a:bodyPr vert="horz" lIns="91440" tIns="45720" rIns="91440" bIns="45720" rtlCol="0" anchor="t">
            <a:normAutofit lnSpcReduction="10000"/>
          </a:bodyPr>
          <a:lstStyle>
            <a:defPPr>
              <a:defRPr lang="en-US"/>
            </a:defPPr>
            <a:lvl1pPr marL="228600" marR="0" lvl="0" indent="-228600" fontAlgn="auto">
              <a:lnSpc>
                <a:spcPct val="90000"/>
              </a:lnSpc>
              <a:spcBef>
                <a:spcPts val="1000"/>
              </a:spcBef>
              <a:spcAft>
                <a:spcPts val="0"/>
              </a:spcAft>
              <a:buClrTx/>
              <a:buSzTx/>
              <a:buFont typeface="Arial" panose="020B0604020202020204" pitchFamily="34" charset="0"/>
              <a:buChar char="•"/>
              <a:tabLst/>
              <a:defRPr>
                <a:solidFill>
                  <a:srgbClr val="000000"/>
                </a:solidFill>
                <a:latin typeface="Tenorite"/>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US GDP per Capita Ranged from $5K in 1970 to $63.5K in 2020</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MAX Top 5 GDP per Capita: 2020 NY $86.2K</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MIN Top 5 GDP per Capita: 1970 CT $5.4K</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MAX Bottom 5 GDP per Capita: 2020 AL $46K</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MIN Bottom 5 GDP per Capita: 1970 MS $3.3K</a:t>
            </a:r>
          </a:p>
        </p:txBody>
      </p:sp>
      <p:pic>
        <p:nvPicPr>
          <p:cNvPr id="9" name="Picture 8">
            <a:extLst>
              <a:ext uri="{FF2B5EF4-FFF2-40B4-BE49-F238E27FC236}">
                <a16:creationId xmlns:a16="http://schemas.microsoft.com/office/drawing/2014/main" id="{D7F23B52-D1B4-BFFE-7F36-703F3BC6F7D9}"/>
              </a:ext>
            </a:extLst>
          </p:cNvPr>
          <p:cNvPicPr>
            <a:picLocks noChangeAspect="1"/>
          </p:cNvPicPr>
          <p:nvPr/>
        </p:nvPicPr>
        <p:blipFill>
          <a:blip r:embed="rId2"/>
          <a:stretch>
            <a:fillRect/>
          </a:stretch>
        </p:blipFill>
        <p:spPr>
          <a:xfrm>
            <a:off x="637674" y="843796"/>
            <a:ext cx="9164437" cy="5084283"/>
          </a:xfrm>
          <a:prstGeom prst="rect">
            <a:avLst/>
          </a:prstGeom>
        </p:spPr>
      </p:pic>
      <p:sp>
        <p:nvSpPr>
          <p:cNvPr id="8" name="TextBox 7">
            <a:extLst>
              <a:ext uri="{FF2B5EF4-FFF2-40B4-BE49-F238E27FC236}">
                <a16:creationId xmlns:a16="http://schemas.microsoft.com/office/drawing/2014/main" id="{7619EB50-A53B-148C-0ECB-F3DD075ACEBC}"/>
              </a:ext>
            </a:extLst>
          </p:cNvPr>
          <p:cNvSpPr txBox="1"/>
          <p:nvPr/>
        </p:nvSpPr>
        <p:spPr>
          <a:xfrm rot="19623537">
            <a:off x="1790832" y="1968703"/>
            <a:ext cx="8552696" cy="212365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dirty="0">
                <a:ln>
                  <a:noFill/>
                </a:ln>
                <a:solidFill>
                  <a:srgbClr val="FF0000"/>
                </a:solidFill>
                <a:effectLst/>
                <a:uLnTx/>
                <a:uFillTx/>
                <a:latin typeface="Tenorite"/>
                <a:ea typeface="+mn-ea"/>
                <a:cs typeface="+mn-cs"/>
              </a:rPr>
              <a:t>CHOOSE 1 GDP PER CAPITA SLIDE</a:t>
            </a:r>
          </a:p>
        </p:txBody>
      </p:sp>
    </p:spTree>
    <p:extLst>
      <p:ext uri="{BB962C8B-B14F-4D97-AF65-F5344CB8AC3E}">
        <p14:creationId xmlns:p14="http://schemas.microsoft.com/office/powerpoint/2010/main" val="29023405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99C8CE-7534-A244-ABE9-5BED2DFEFBDF}" type="datetime1">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6/19/2023</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37183"/>
                </a:solidFill>
                <a:effectLst/>
                <a:uLnTx/>
                <a:uFillTx/>
                <a:latin typeface="Tenorite"/>
                <a:ea typeface="+mn-ea"/>
                <a:cs typeface="+mn-cs"/>
              </a:rPr>
              <a:t>Energy to GDP per Capita Comparison</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10" name="Title 1">
            <a:extLst>
              <a:ext uri="{FF2B5EF4-FFF2-40B4-BE49-F238E27FC236}">
                <a16:creationId xmlns:a16="http://schemas.microsoft.com/office/drawing/2014/main" id="{928F7A46-05F3-FE97-2D31-EDF0697FEE18}"/>
              </a:ext>
            </a:extLst>
          </p:cNvPr>
          <p:cNvSpPr txBox="1">
            <a:spLocks/>
          </p:cNvSpPr>
          <p:nvPr/>
        </p:nvSpPr>
        <p:spPr>
          <a:xfrm>
            <a:off x="0" y="0"/>
            <a:ext cx="12192000" cy="68618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3600" b="1" i="0" u="none" strike="noStrike" kern="1200" cap="none" spc="0" normalizeH="0" baseline="0" noProof="0" dirty="0">
                <a:ln>
                  <a:noFill/>
                </a:ln>
                <a:solidFill>
                  <a:srgbClr val="000000"/>
                </a:solidFill>
                <a:effectLst/>
                <a:uLnTx/>
                <a:uFillTx/>
                <a:latin typeface="Tenorite"/>
                <a:ea typeface="+mj-ea"/>
                <a:cs typeface="+mj-cs"/>
              </a:rPr>
              <a:t>Top 5 / Bottom 5</a:t>
            </a:r>
            <a:endParaRPr kumimoji="0" lang="en-US" sz="3600" b="1" i="0" u="none" strike="noStrike" kern="1200" cap="none" spc="0" normalizeH="0" baseline="0" noProof="0" dirty="0">
              <a:ln>
                <a:noFill/>
              </a:ln>
              <a:solidFill>
                <a:srgbClr val="000000"/>
              </a:solidFill>
              <a:effectLst/>
              <a:uLnTx/>
              <a:uFillTx/>
              <a:latin typeface="Tenorite"/>
              <a:ea typeface="+mj-ea"/>
              <a:cs typeface="+mj-cs"/>
            </a:endParaRPr>
          </a:p>
        </p:txBody>
      </p:sp>
      <p:sp>
        <p:nvSpPr>
          <p:cNvPr id="7" name="Content Placeholder 4">
            <a:extLst>
              <a:ext uri="{FF2B5EF4-FFF2-40B4-BE49-F238E27FC236}">
                <a16:creationId xmlns:a16="http://schemas.microsoft.com/office/drawing/2014/main" id="{30D592B6-17A6-4AE9-0AAD-2FE61522C0C3}"/>
              </a:ext>
            </a:extLst>
          </p:cNvPr>
          <p:cNvSpPr txBox="1">
            <a:spLocks/>
          </p:cNvSpPr>
          <p:nvPr/>
        </p:nvSpPr>
        <p:spPr>
          <a:xfrm>
            <a:off x="9822730" y="1621135"/>
            <a:ext cx="2369270" cy="2828613"/>
          </a:xfrm>
          <a:prstGeom prst="rect">
            <a:avLst/>
          </a:prstGeom>
        </p:spPr>
        <p:txBody>
          <a:bodyPr vert="horz" lIns="91440" tIns="45720" rIns="91440" bIns="45720" rtlCol="0" anchor="t">
            <a:normAutofit/>
          </a:bodyPr>
          <a:lstStyle>
            <a:defPPr>
              <a:defRPr lang="en-US"/>
            </a:defPPr>
            <a:lvl1pPr marL="228600" marR="0" lvl="0" indent="-228600" fontAlgn="auto">
              <a:lnSpc>
                <a:spcPct val="90000"/>
              </a:lnSpc>
              <a:spcBef>
                <a:spcPts val="1000"/>
              </a:spcBef>
              <a:spcAft>
                <a:spcPts val="0"/>
              </a:spcAft>
              <a:buClrTx/>
              <a:buSzTx/>
              <a:buFont typeface="Arial" panose="020B0604020202020204" pitchFamily="34" charset="0"/>
              <a:buChar char="•"/>
              <a:tabLst/>
              <a:defRPr>
                <a:solidFill>
                  <a:srgbClr val="000000"/>
                </a:solidFill>
                <a:latin typeface="Tenorite"/>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XXXX</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XXXX</a:t>
            </a:r>
          </a:p>
        </p:txBody>
      </p:sp>
      <p:pic>
        <p:nvPicPr>
          <p:cNvPr id="9" name="Picture 8">
            <a:extLst>
              <a:ext uri="{FF2B5EF4-FFF2-40B4-BE49-F238E27FC236}">
                <a16:creationId xmlns:a16="http://schemas.microsoft.com/office/drawing/2014/main" id="{75D32653-306E-0FC8-BB15-79887AB9AEA0}"/>
              </a:ext>
            </a:extLst>
          </p:cNvPr>
          <p:cNvPicPr>
            <a:picLocks noChangeAspect="1"/>
          </p:cNvPicPr>
          <p:nvPr/>
        </p:nvPicPr>
        <p:blipFill>
          <a:blip r:embed="rId2"/>
          <a:stretch>
            <a:fillRect/>
          </a:stretch>
        </p:blipFill>
        <p:spPr>
          <a:xfrm>
            <a:off x="589384" y="830355"/>
            <a:ext cx="9233346" cy="4950583"/>
          </a:xfrm>
          <a:prstGeom prst="rect">
            <a:avLst/>
          </a:prstGeom>
        </p:spPr>
      </p:pic>
    </p:spTree>
    <p:extLst>
      <p:ext uri="{BB962C8B-B14F-4D97-AF65-F5344CB8AC3E}">
        <p14:creationId xmlns:p14="http://schemas.microsoft.com/office/powerpoint/2010/main" val="11312596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43F67-9C70-4748-8C0C-3A7863422F99}"/>
              </a:ext>
            </a:extLst>
          </p:cNvPr>
          <p:cNvSpPr>
            <a:spLocks noGrp="1"/>
          </p:cNvSpPr>
          <p:nvPr>
            <p:ph type="title"/>
          </p:nvPr>
        </p:nvSpPr>
        <p:spPr>
          <a:xfrm>
            <a:off x="1167492" y="381000"/>
            <a:ext cx="9779183" cy="1325563"/>
          </a:xfrm>
        </p:spPr>
        <p:txBody>
          <a:bodyPr/>
          <a:lstStyle/>
          <a:p>
            <a:r>
              <a:rPr lang="en-US" dirty="0"/>
              <a:t>Introduction</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idx="1"/>
          </p:nvPr>
        </p:nvSpPr>
        <p:spPr>
          <a:xfrm>
            <a:off x="1167492" y="2438399"/>
            <a:ext cx="10493930" cy="3917951"/>
          </a:xfrm>
        </p:spPr>
        <p:txBody>
          <a:bodyPr vert="horz" lIns="91440" tIns="45720" rIns="91440" bIns="45720" rtlCol="0" anchor="t">
            <a:normAutofit fontScale="77500" lnSpcReduction="20000"/>
          </a:bodyPr>
          <a:lstStyle/>
          <a:p>
            <a:pPr marL="342900" indent="-342900">
              <a:buFont typeface="Arial" panose="020B0604020202020204" pitchFamily="34" charset="0"/>
              <a:buChar char="•"/>
            </a:pPr>
            <a:r>
              <a:rPr lang="en-US" dirty="0"/>
              <a:t>There has been a consistent axiom since the beginning of the industrial revolution that energy drives commerce. </a:t>
            </a:r>
          </a:p>
          <a:p>
            <a:pPr marL="342900" indent="-342900">
              <a:buFont typeface="Arial" panose="020B0604020202020204" pitchFamily="34" charset="0"/>
              <a:buChar char="•"/>
            </a:pPr>
            <a:r>
              <a:rPr lang="en-US" dirty="0"/>
              <a:t>This project compares how the production and consumption of energy compares to the gross domestic product (GDP) per capita at the state and national level focused on understanding the trajectory for movement away from fossil fuel as our primary energy source and its alignment to the nation’s leading fiscal metric. </a:t>
            </a:r>
          </a:p>
          <a:p>
            <a:pPr marL="342900" indent="-342900">
              <a:buFont typeface="Arial" panose="020B0604020202020204" pitchFamily="34" charset="0"/>
              <a:buChar char="•"/>
            </a:pPr>
            <a:r>
              <a:rPr lang="en-US" dirty="0"/>
              <a:t>Analysis utilized energy &amp; economic related data sets from the Bureau of Economic Analysis, US Census Bureau, Energy Information Agency, &amp; International Information Agency.</a:t>
            </a:r>
          </a:p>
          <a:p>
            <a:pPr marL="342900" indent="-342900">
              <a:buFont typeface="Arial" panose="020B0604020202020204" pitchFamily="34" charset="0"/>
              <a:buChar char="•"/>
            </a:pPr>
            <a:r>
              <a:rPr lang="en-US" dirty="0"/>
              <a:t>Years Reviewed: 1970, 1980, 1990, 2000, 2010, 2020</a:t>
            </a:r>
          </a:p>
        </p:txBody>
      </p:sp>
      <p:sp>
        <p:nvSpPr>
          <p:cNvPr id="4" name="Date Placeholder 3">
            <a:extLst>
              <a:ext uri="{FF2B5EF4-FFF2-40B4-BE49-F238E27FC236}">
                <a16:creationId xmlns:a16="http://schemas.microsoft.com/office/drawing/2014/main" id="{DB056174-CBC5-7B48-9681-7DDAC423337E}"/>
              </a:ext>
            </a:extLst>
          </p:cNvPr>
          <p:cNvSpPr>
            <a:spLocks noGrp="1"/>
          </p:cNvSpPr>
          <p:nvPr>
            <p:ph type="dt" sz="half" idx="10"/>
          </p:nvPr>
        </p:nvSpPr>
        <p:spPr>
          <a:xfrm>
            <a:off x="381000" y="6356350"/>
            <a:ext cx="2743200" cy="365125"/>
          </a:xfrm>
        </p:spPr>
        <p:txBody>
          <a:bodyPr/>
          <a:lstStyle/>
          <a:p>
            <a:fld id="{E1707CF3-9BC4-A745-ACDA-A73543D800FE}" type="datetime1">
              <a:rPr lang="en-US" smtClean="0"/>
              <a:pPr/>
              <a:t>6/19/2023</a:t>
            </a:fld>
            <a:endParaRPr lang="en-US" dirty="0"/>
          </a:p>
        </p:txBody>
      </p:sp>
      <p:sp>
        <p:nvSpPr>
          <p:cNvPr id="5" name="Footer Placeholder 4">
            <a:extLst>
              <a:ext uri="{FF2B5EF4-FFF2-40B4-BE49-F238E27FC236}">
                <a16:creationId xmlns:a16="http://schemas.microsoft.com/office/drawing/2014/main" id="{D593FA18-50D6-0344-B477-1D7C91CF4029}"/>
              </a:ext>
            </a:extLst>
          </p:cNvPr>
          <p:cNvSpPr>
            <a:spLocks noGrp="1"/>
          </p:cNvSpPr>
          <p:nvPr>
            <p:ph type="ftr" sz="quarter" idx="11"/>
          </p:nvPr>
        </p:nvSpPr>
        <p:spPr>
          <a:xfrm>
            <a:off x="4038600" y="6356350"/>
            <a:ext cx="4114800" cy="365125"/>
          </a:xfrm>
        </p:spPr>
        <p:txBody>
          <a:bodyPr/>
          <a:lstStyle/>
          <a:p>
            <a:r>
              <a:rPr lang="en-US" dirty="0"/>
              <a:t>Energy to GDP per Capita Comparison</a:t>
            </a:r>
          </a:p>
        </p:txBody>
      </p:sp>
      <p:sp>
        <p:nvSpPr>
          <p:cNvPr id="6" name="Slide Number Placeholder 5">
            <a:extLst>
              <a:ext uri="{FF2B5EF4-FFF2-40B4-BE49-F238E27FC236}">
                <a16:creationId xmlns:a16="http://schemas.microsoft.com/office/drawing/2014/main" id="{134C72D2-EFDF-844A-8472-CB49A59B127B}"/>
              </a:ext>
            </a:extLst>
          </p:cNvPr>
          <p:cNvSpPr>
            <a:spLocks noGrp="1"/>
          </p:cNvSpPr>
          <p:nvPr>
            <p:ph type="sldNum" sz="quarter" idx="12"/>
          </p:nvPr>
        </p:nvSpPr>
        <p:spPr>
          <a:xfrm>
            <a:off x="10206318" y="6356350"/>
            <a:ext cx="1604682" cy="365125"/>
          </a:xfrm>
        </p:spPr>
        <p:txBody>
          <a:bodyPr/>
          <a:lstStyle/>
          <a:p>
            <a:fld id="{294A09A9-5501-47C1-A89A-A340965A2BE2}" type="slidenum">
              <a:rPr lang="en-US" smtClean="0"/>
              <a:pPr/>
              <a:t>3</a:t>
            </a:fld>
            <a:endParaRPr lang="en-US" dirty="0"/>
          </a:p>
        </p:txBody>
      </p:sp>
    </p:spTree>
    <p:extLst>
      <p:ext uri="{BB962C8B-B14F-4D97-AF65-F5344CB8AC3E}">
        <p14:creationId xmlns:p14="http://schemas.microsoft.com/office/powerpoint/2010/main" val="16397991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99C8CE-7534-A244-ABE9-5BED2DFEFBDF}" type="datetime1">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6/19/2023</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37183"/>
                </a:solidFill>
                <a:effectLst/>
                <a:uLnTx/>
                <a:uFillTx/>
                <a:latin typeface="Tenorite"/>
                <a:ea typeface="+mn-ea"/>
                <a:cs typeface="+mn-cs"/>
              </a:rPr>
              <a:t>Energy to GDP per Capita Comparison</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10" name="Title 1">
            <a:extLst>
              <a:ext uri="{FF2B5EF4-FFF2-40B4-BE49-F238E27FC236}">
                <a16:creationId xmlns:a16="http://schemas.microsoft.com/office/drawing/2014/main" id="{928F7A46-05F3-FE97-2D31-EDF0697FEE18}"/>
              </a:ext>
            </a:extLst>
          </p:cNvPr>
          <p:cNvSpPr txBox="1">
            <a:spLocks/>
          </p:cNvSpPr>
          <p:nvPr/>
        </p:nvSpPr>
        <p:spPr>
          <a:xfrm>
            <a:off x="0" y="0"/>
            <a:ext cx="12192000" cy="68618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3600" b="1" i="0" u="none" strike="noStrike" kern="1200" cap="none" spc="0" normalizeH="0" baseline="0" noProof="0" dirty="0">
                <a:ln>
                  <a:noFill/>
                </a:ln>
                <a:solidFill>
                  <a:srgbClr val="000000"/>
                </a:solidFill>
                <a:effectLst/>
                <a:uLnTx/>
                <a:uFillTx/>
                <a:latin typeface="Tenorite"/>
                <a:ea typeface="+mj-ea"/>
                <a:cs typeface="+mj-cs"/>
              </a:rPr>
              <a:t>Top 5 / Bottom 5</a:t>
            </a:r>
            <a:endParaRPr kumimoji="0" lang="en-US" sz="3600" b="1" i="0" u="none" strike="noStrike" kern="1200" cap="none" spc="0" normalizeH="0" baseline="0" noProof="0" dirty="0">
              <a:ln>
                <a:noFill/>
              </a:ln>
              <a:solidFill>
                <a:srgbClr val="000000"/>
              </a:solidFill>
              <a:effectLst/>
              <a:uLnTx/>
              <a:uFillTx/>
              <a:latin typeface="Tenorite"/>
              <a:ea typeface="+mj-ea"/>
              <a:cs typeface="+mj-cs"/>
            </a:endParaRPr>
          </a:p>
        </p:txBody>
      </p:sp>
      <p:pic>
        <p:nvPicPr>
          <p:cNvPr id="4" name="Picture 3">
            <a:extLst>
              <a:ext uri="{FF2B5EF4-FFF2-40B4-BE49-F238E27FC236}">
                <a16:creationId xmlns:a16="http://schemas.microsoft.com/office/drawing/2014/main" id="{FB1A3C6C-2ED1-884C-FFA3-FE5ACB73A499}"/>
              </a:ext>
            </a:extLst>
          </p:cNvPr>
          <p:cNvPicPr>
            <a:picLocks noChangeAspect="1"/>
          </p:cNvPicPr>
          <p:nvPr/>
        </p:nvPicPr>
        <p:blipFill>
          <a:blip r:embed="rId2"/>
          <a:stretch>
            <a:fillRect/>
          </a:stretch>
        </p:blipFill>
        <p:spPr>
          <a:xfrm>
            <a:off x="577223" y="846937"/>
            <a:ext cx="9165026" cy="5029987"/>
          </a:xfrm>
          <a:prstGeom prst="rect">
            <a:avLst/>
          </a:prstGeom>
        </p:spPr>
      </p:pic>
      <p:sp>
        <p:nvSpPr>
          <p:cNvPr id="2" name="Content Placeholder 4">
            <a:extLst>
              <a:ext uri="{FF2B5EF4-FFF2-40B4-BE49-F238E27FC236}">
                <a16:creationId xmlns:a16="http://schemas.microsoft.com/office/drawing/2014/main" id="{569199FF-8167-5E40-0464-A5A2BBF6463B}"/>
              </a:ext>
            </a:extLst>
          </p:cNvPr>
          <p:cNvSpPr txBox="1">
            <a:spLocks/>
          </p:cNvSpPr>
          <p:nvPr/>
        </p:nvSpPr>
        <p:spPr>
          <a:xfrm>
            <a:off x="9822730" y="1621135"/>
            <a:ext cx="2369270" cy="2828613"/>
          </a:xfrm>
          <a:prstGeom prst="rect">
            <a:avLst/>
          </a:prstGeom>
        </p:spPr>
        <p:txBody>
          <a:bodyPr vert="horz" lIns="91440" tIns="45720" rIns="91440" bIns="45720" rtlCol="0" anchor="t">
            <a:normAutofit/>
          </a:bodyPr>
          <a:lstStyle>
            <a:defPPr>
              <a:defRPr lang="en-US"/>
            </a:defPPr>
            <a:lvl1pPr marL="228600" marR="0" lvl="0" indent="-228600" fontAlgn="auto">
              <a:lnSpc>
                <a:spcPct val="90000"/>
              </a:lnSpc>
              <a:spcBef>
                <a:spcPts val="1000"/>
              </a:spcBef>
              <a:spcAft>
                <a:spcPts val="0"/>
              </a:spcAft>
              <a:buClrTx/>
              <a:buSzTx/>
              <a:buFont typeface="Arial" panose="020B0604020202020204" pitchFamily="34" charset="0"/>
              <a:buChar char="•"/>
              <a:tabLst/>
              <a:defRPr>
                <a:solidFill>
                  <a:srgbClr val="000000"/>
                </a:solidFill>
                <a:latin typeface="Tenorite"/>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XXXX</a:t>
            </a:r>
          </a:p>
          <a:p>
            <a:r>
              <a:rPr lang="en-US" dirty="0"/>
              <a:t>XXXX</a:t>
            </a:r>
          </a:p>
        </p:txBody>
      </p:sp>
    </p:spTree>
    <p:extLst>
      <p:ext uri="{BB962C8B-B14F-4D97-AF65-F5344CB8AC3E}">
        <p14:creationId xmlns:p14="http://schemas.microsoft.com/office/powerpoint/2010/main" val="8539762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99C8CE-7534-A244-ABE9-5BED2DFEFBDF}" type="datetime1">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6/19/2023</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37183"/>
                </a:solidFill>
                <a:effectLst/>
                <a:uLnTx/>
                <a:uFillTx/>
                <a:latin typeface="Tenorite"/>
                <a:ea typeface="+mn-ea"/>
                <a:cs typeface="+mn-cs"/>
              </a:rPr>
              <a:t>Energy to GDP per Capita Comparison</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10" name="Title 1">
            <a:extLst>
              <a:ext uri="{FF2B5EF4-FFF2-40B4-BE49-F238E27FC236}">
                <a16:creationId xmlns:a16="http://schemas.microsoft.com/office/drawing/2014/main" id="{928F7A46-05F3-FE97-2D31-EDF0697FEE18}"/>
              </a:ext>
            </a:extLst>
          </p:cNvPr>
          <p:cNvSpPr txBox="1">
            <a:spLocks/>
          </p:cNvSpPr>
          <p:nvPr/>
        </p:nvSpPr>
        <p:spPr>
          <a:xfrm>
            <a:off x="0" y="0"/>
            <a:ext cx="12192000" cy="68618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3600" b="1" i="0" u="none" strike="noStrike" kern="1200" cap="none" spc="0" normalizeH="0" baseline="0" noProof="0" dirty="0">
                <a:ln>
                  <a:noFill/>
                </a:ln>
                <a:solidFill>
                  <a:srgbClr val="000000"/>
                </a:solidFill>
                <a:effectLst/>
                <a:uLnTx/>
                <a:uFillTx/>
                <a:latin typeface="Tenorite"/>
                <a:ea typeface="+mj-ea"/>
                <a:cs typeface="+mj-cs"/>
              </a:rPr>
              <a:t>Top 5 / Bottom 5</a:t>
            </a:r>
            <a:endParaRPr kumimoji="0" lang="en-US" sz="3600" b="1" i="0" u="none" strike="noStrike" kern="1200" cap="none" spc="0" normalizeH="0" baseline="0" noProof="0" dirty="0">
              <a:ln>
                <a:noFill/>
              </a:ln>
              <a:solidFill>
                <a:srgbClr val="000000"/>
              </a:solidFill>
              <a:effectLst/>
              <a:uLnTx/>
              <a:uFillTx/>
              <a:latin typeface="Tenorite"/>
              <a:ea typeface="+mj-ea"/>
              <a:cs typeface="+mj-cs"/>
            </a:endParaRPr>
          </a:p>
        </p:txBody>
      </p:sp>
      <p:pic>
        <p:nvPicPr>
          <p:cNvPr id="9" name="Picture 8">
            <a:extLst>
              <a:ext uri="{FF2B5EF4-FFF2-40B4-BE49-F238E27FC236}">
                <a16:creationId xmlns:a16="http://schemas.microsoft.com/office/drawing/2014/main" id="{FD53D075-587F-CD8E-39EA-8160041EA06E}"/>
              </a:ext>
            </a:extLst>
          </p:cNvPr>
          <p:cNvPicPr>
            <a:picLocks noChangeAspect="1"/>
          </p:cNvPicPr>
          <p:nvPr/>
        </p:nvPicPr>
        <p:blipFill>
          <a:blip r:embed="rId2"/>
          <a:stretch>
            <a:fillRect/>
          </a:stretch>
        </p:blipFill>
        <p:spPr>
          <a:xfrm>
            <a:off x="638310" y="845118"/>
            <a:ext cx="9204521" cy="5174682"/>
          </a:xfrm>
          <a:prstGeom prst="rect">
            <a:avLst/>
          </a:prstGeom>
        </p:spPr>
      </p:pic>
      <p:sp>
        <p:nvSpPr>
          <p:cNvPr id="2" name="Content Placeholder 4">
            <a:extLst>
              <a:ext uri="{FF2B5EF4-FFF2-40B4-BE49-F238E27FC236}">
                <a16:creationId xmlns:a16="http://schemas.microsoft.com/office/drawing/2014/main" id="{44125AB7-2AA8-D0C6-5192-F77539F5DBDA}"/>
              </a:ext>
            </a:extLst>
          </p:cNvPr>
          <p:cNvSpPr txBox="1">
            <a:spLocks/>
          </p:cNvSpPr>
          <p:nvPr/>
        </p:nvSpPr>
        <p:spPr>
          <a:xfrm>
            <a:off x="9822730" y="1621135"/>
            <a:ext cx="2369270" cy="2828613"/>
          </a:xfrm>
          <a:prstGeom prst="rect">
            <a:avLst/>
          </a:prstGeom>
        </p:spPr>
        <p:txBody>
          <a:bodyPr vert="horz" lIns="91440" tIns="45720" rIns="91440" bIns="45720" rtlCol="0" anchor="t">
            <a:normAutofit/>
          </a:bodyPr>
          <a:lstStyle>
            <a:defPPr>
              <a:defRPr lang="en-US"/>
            </a:defPPr>
            <a:lvl1pPr marL="228600" marR="0" lvl="0" indent="-228600" fontAlgn="auto">
              <a:lnSpc>
                <a:spcPct val="90000"/>
              </a:lnSpc>
              <a:spcBef>
                <a:spcPts val="1000"/>
              </a:spcBef>
              <a:spcAft>
                <a:spcPts val="0"/>
              </a:spcAft>
              <a:buClrTx/>
              <a:buSzTx/>
              <a:buFont typeface="Arial" panose="020B0604020202020204" pitchFamily="34" charset="0"/>
              <a:buChar char="•"/>
              <a:tabLst/>
              <a:defRPr>
                <a:solidFill>
                  <a:srgbClr val="000000"/>
                </a:solidFill>
                <a:latin typeface="Tenorite"/>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XXXX</a:t>
            </a:r>
          </a:p>
          <a:p>
            <a:r>
              <a:rPr lang="en-US" dirty="0"/>
              <a:t>XXXX</a:t>
            </a:r>
          </a:p>
        </p:txBody>
      </p:sp>
    </p:spTree>
    <p:extLst>
      <p:ext uri="{BB962C8B-B14F-4D97-AF65-F5344CB8AC3E}">
        <p14:creationId xmlns:p14="http://schemas.microsoft.com/office/powerpoint/2010/main" val="20174026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99C8CE-7534-A244-ABE9-5BED2DFEFBDF}" type="datetime1">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6/19/2023</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37183"/>
                </a:solidFill>
                <a:effectLst/>
                <a:uLnTx/>
                <a:uFillTx/>
                <a:latin typeface="Tenorite"/>
                <a:ea typeface="+mn-ea"/>
                <a:cs typeface="+mn-cs"/>
              </a:rPr>
              <a:t>Energy to GDP per Capita Comparison</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10" name="Title 1">
            <a:extLst>
              <a:ext uri="{FF2B5EF4-FFF2-40B4-BE49-F238E27FC236}">
                <a16:creationId xmlns:a16="http://schemas.microsoft.com/office/drawing/2014/main" id="{928F7A46-05F3-FE97-2D31-EDF0697FEE18}"/>
              </a:ext>
            </a:extLst>
          </p:cNvPr>
          <p:cNvSpPr txBox="1">
            <a:spLocks/>
          </p:cNvSpPr>
          <p:nvPr/>
        </p:nvSpPr>
        <p:spPr>
          <a:xfrm>
            <a:off x="0" y="0"/>
            <a:ext cx="12192000" cy="68618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3600" b="1" i="0" u="none" strike="noStrike" kern="1200" cap="none" spc="0" normalizeH="0" baseline="0" noProof="0" dirty="0">
                <a:ln>
                  <a:noFill/>
                </a:ln>
                <a:solidFill>
                  <a:srgbClr val="000000"/>
                </a:solidFill>
                <a:effectLst/>
                <a:uLnTx/>
                <a:uFillTx/>
                <a:latin typeface="Tenorite"/>
                <a:ea typeface="+mj-ea"/>
                <a:cs typeface="+mj-cs"/>
              </a:rPr>
              <a:t>Energy Mix – Aggregate Consumption</a:t>
            </a:r>
            <a:endParaRPr kumimoji="0" lang="en-US" sz="3600" b="1" i="0" u="none" strike="noStrike" kern="1200" cap="none" spc="0" normalizeH="0" baseline="0" noProof="0" dirty="0">
              <a:ln>
                <a:noFill/>
              </a:ln>
              <a:solidFill>
                <a:srgbClr val="000000"/>
              </a:solidFill>
              <a:effectLst/>
              <a:uLnTx/>
              <a:uFillTx/>
              <a:latin typeface="Tenorite"/>
              <a:ea typeface="+mj-ea"/>
              <a:cs typeface="+mj-cs"/>
            </a:endParaRPr>
          </a:p>
        </p:txBody>
      </p:sp>
      <p:sp>
        <p:nvSpPr>
          <p:cNvPr id="7" name="Content Placeholder 4">
            <a:extLst>
              <a:ext uri="{FF2B5EF4-FFF2-40B4-BE49-F238E27FC236}">
                <a16:creationId xmlns:a16="http://schemas.microsoft.com/office/drawing/2014/main" id="{30D592B6-17A6-4AE9-0AAD-2FE61522C0C3}"/>
              </a:ext>
            </a:extLst>
          </p:cNvPr>
          <p:cNvSpPr txBox="1">
            <a:spLocks/>
          </p:cNvSpPr>
          <p:nvPr/>
        </p:nvSpPr>
        <p:spPr>
          <a:xfrm>
            <a:off x="9918607" y="1852783"/>
            <a:ext cx="2273393" cy="282861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enorite"/>
                <a:ea typeface="+mn-ea"/>
                <a:cs typeface="+mn-cs"/>
              </a:rPr>
              <a:t>XXXX</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enorite"/>
                <a:ea typeface="+mn-ea"/>
                <a:cs typeface="+mn-cs"/>
              </a:rPr>
              <a:t>XXXX</a:t>
            </a:r>
          </a:p>
        </p:txBody>
      </p:sp>
      <p:pic>
        <p:nvPicPr>
          <p:cNvPr id="4" name="Picture 3">
            <a:extLst>
              <a:ext uri="{FF2B5EF4-FFF2-40B4-BE49-F238E27FC236}">
                <a16:creationId xmlns:a16="http://schemas.microsoft.com/office/drawing/2014/main" id="{0F99DDE2-FE3C-7C40-D3D1-527B54DCD241}"/>
              </a:ext>
            </a:extLst>
          </p:cNvPr>
          <p:cNvPicPr>
            <a:picLocks noChangeAspect="1"/>
          </p:cNvPicPr>
          <p:nvPr/>
        </p:nvPicPr>
        <p:blipFill>
          <a:blip r:embed="rId2"/>
          <a:stretch>
            <a:fillRect/>
          </a:stretch>
        </p:blipFill>
        <p:spPr>
          <a:xfrm>
            <a:off x="570530" y="806479"/>
            <a:ext cx="9176785" cy="4804826"/>
          </a:xfrm>
          <a:prstGeom prst="rect">
            <a:avLst/>
          </a:prstGeom>
        </p:spPr>
      </p:pic>
      <p:sp>
        <p:nvSpPr>
          <p:cNvPr id="2" name="TextBox 1">
            <a:extLst>
              <a:ext uri="{FF2B5EF4-FFF2-40B4-BE49-F238E27FC236}">
                <a16:creationId xmlns:a16="http://schemas.microsoft.com/office/drawing/2014/main" id="{9D532294-33AF-CC44-7FC9-6B2E926AF7B8}"/>
              </a:ext>
            </a:extLst>
          </p:cNvPr>
          <p:cNvSpPr txBox="1"/>
          <p:nvPr/>
        </p:nvSpPr>
        <p:spPr>
          <a:xfrm rot="18784934">
            <a:off x="1703293" y="2281204"/>
            <a:ext cx="7541997" cy="1569660"/>
          </a:xfrm>
          <a:prstGeom prst="rect">
            <a:avLst/>
          </a:prstGeom>
          <a:noFill/>
        </p:spPr>
        <p:txBody>
          <a:bodyPr wrap="square" rtlCol="0">
            <a:spAutoFit/>
          </a:bodyPr>
          <a:lstStyle/>
          <a:p>
            <a:r>
              <a:rPr lang="en-US" sz="9600" b="1" dirty="0">
                <a:solidFill>
                  <a:srgbClr val="FF0000"/>
                </a:solidFill>
              </a:rPr>
              <a:t>XXXXXXXXXX</a:t>
            </a:r>
          </a:p>
        </p:txBody>
      </p:sp>
    </p:spTree>
    <p:extLst>
      <p:ext uri="{BB962C8B-B14F-4D97-AF65-F5344CB8AC3E}">
        <p14:creationId xmlns:p14="http://schemas.microsoft.com/office/powerpoint/2010/main" val="38526299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99C8CE-7534-A244-ABE9-5BED2DFEFBDF}" type="datetime1">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6/19/2023</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37183"/>
                </a:solidFill>
                <a:effectLst/>
                <a:uLnTx/>
                <a:uFillTx/>
                <a:latin typeface="Tenorite"/>
                <a:ea typeface="+mn-ea"/>
                <a:cs typeface="+mn-cs"/>
              </a:rPr>
              <a:t>Energy to GDP per Capita Comparison</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10" name="Title 1">
            <a:extLst>
              <a:ext uri="{FF2B5EF4-FFF2-40B4-BE49-F238E27FC236}">
                <a16:creationId xmlns:a16="http://schemas.microsoft.com/office/drawing/2014/main" id="{928F7A46-05F3-FE97-2D31-EDF0697FEE18}"/>
              </a:ext>
            </a:extLst>
          </p:cNvPr>
          <p:cNvSpPr txBox="1">
            <a:spLocks/>
          </p:cNvSpPr>
          <p:nvPr/>
        </p:nvSpPr>
        <p:spPr>
          <a:xfrm>
            <a:off x="0" y="0"/>
            <a:ext cx="12192000" cy="68618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3600" b="1" i="0" u="none" strike="noStrike" kern="1200" cap="none" spc="0" normalizeH="0" baseline="0" noProof="0" dirty="0">
                <a:ln>
                  <a:noFill/>
                </a:ln>
                <a:solidFill>
                  <a:srgbClr val="000000"/>
                </a:solidFill>
                <a:effectLst/>
                <a:uLnTx/>
                <a:uFillTx/>
                <a:latin typeface="Tenorite"/>
                <a:ea typeface="+mj-ea"/>
                <a:cs typeface="+mj-cs"/>
              </a:rPr>
              <a:t>Energy Mix – Aggregate Production</a:t>
            </a:r>
            <a:endParaRPr kumimoji="0" lang="en-US" sz="3600" b="1" i="0" u="none" strike="noStrike" kern="1200" cap="none" spc="0" normalizeH="0" baseline="0" noProof="0" dirty="0">
              <a:ln>
                <a:noFill/>
              </a:ln>
              <a:solidFill>
                <a:srgbClr val="000000"/>
              </a:solidFill>
              <a:effectLst/>
              <a:uLnTx/>
              <a:uFillTx/>
              <a:latin typeface="Tenorite"/>
              <a:ea typeface="+mj-ea"/>
              <a:cs typeface="+mj-cs"/>
            </a:endParaRPr>
          </a:p>
        </p:txBody>
      </p:sp>
      <p:sp>
        <p:nvSpPr>
          <p:cNvPr id="7" name="Content Placeholder 4">
            <a:extLst>
              <a:ext uri="{FF2B5EF4-FFF2-40B4-BE49-F238E27FC236}">
                <a16:creationId xmlns:a16="http://schemas.microsoft.com/office/drawing/2014/main" id="{30D592B6-17A6-4AE9-0AAD-2FE61522C0C3}"/>
              </a:ext>
            </a:extLst>
          </p:cNvPr>
          <p:cNvSpPr txBox="1">
            <a:spLocks/>
          </p:cNvSpPr>
          <p:nvPr/>
        </p:nvSpPr>
        <p:spPr>
          <a:xfrm>
            <a:off x="9918607" y="1852783"/>
            <a:ext cx="2273393" cy="282861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enorite"/>
                <a:ea typeface="+mn-ea"/>
                <a:cs typeface="+mn-cs"/>
              </a:rPr>
              <a:t>XXXX</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enorite"/>
                <a:ea typeface="+mn-ea"/>
                <a:cs typeface="+mn-cs"/>
              </a:rPr>
              <a:t>XXXX</a:t>
            </a:r>
          </a:p>
        </p:txBody>
      </p:sp>
      <p:pic>
        <p:nvPicPr>
          <p:cNvPr id="4" name="Picture 3">
            <a:extLst>
              <a:ext uri="{FF2B5EF4-FFF2-40B4-BE49-F238E27FC236}">
                <a16:creationId xmlns:a16="http://schemas.microsoft.com/office/drawing/2014/main" id="{3DBD8E4E-E64F-F35E-AFD2-A4BBF59DEFFF}"/>
              </a:ext>
            </a:extLst>
          </p:cNvPr>
          <p:cNvPicPr>
            <a:picLocks noChangeAspect="1"/>
          </p:cNvPicPr>
          <p:nvPr/>
        </p:nvPicPr>
        <p:blipFill>
          <a:blip r:embed="rId2"/>
          <a:stretch>
            <a:fillRect/>
          </a:stretch>
        </p:blipFill>
        <p:spPr>
          <a:xfrm>
            <a:off x="632707" y="846417"/>
            <a:ext cx="9142890" cy="5041877"/>
          </a:xfrm>
          <a:prstGeom prst="rect">
            <a:avLst/>
          </a:prstGeom>
        </p:spPr>
      </p:pic>
      <p:sp>
        <p:nvSpPr>
          <p:cNvPr id="2" name="TextBox 1">
            <a:extLst>
              <a:ext uri="{FF2B5EF4-FFF2-40B4-BE49-F238E27FC236}">
                <a16:creationId xmlns:a16="http://schemas.microsoft.com/office/drawing/2014/main" id="{63D3E4FD-1DBB-C0DD-71A4-D16FF3894D1B}"/>
              </a:ext>
            </a:extLst>
          </p:cNvPr>
          <p:cNvSpPr txBox="1"/>
          <p:nvPr/>
        </p:nvSpPr>
        <p:spPr>
          <a:xfrm rot="18784934">
            <a:off x="1703293" y="2281204"/>
            <a:ext cx="7541997" cy="1569660"/>
          </a:xfrm>
          <a:prstGeom prst="rect">
            <a:avLst/>
          </a:prstGeom>
          <a:noFill/>
        </p:spPr>
        <p:txBody>
          <a:bodyPr wrap="square" rtlCol="0">
            <a:spAutoFit/>
          </a:bodyPr>
          <a:lstStyle/>
          <a:p>
            <a:r>
              <a:rPr lang="en-US" sz="9600" b="1" dirty="0">
                <a:solidFill>
                  <a:srgbClr val="FF0000"/>
                </a:solidFill>
              </a:rPr>
              <a:t>XXXXXXXXXX</a:t>
            </a:r>
          </a:p>
        </p:txBody>
      </p:sp>
    </p:spTree>
    <p:extLst>
      <p:ext uri="{BB962C8B-B14F-4D97-AF65-F5344CB8AC3E}">
        <p14:creationId xmlns:p14="http://schemas.microsoft.com/office/powerpoint/2010/main" val="35789390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99C8CE-7534-A244-ABE9-5BED2DFEFBDF}" type="datetime1">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6/19/2023</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37183"/>
                </a:solidFill>
                <a:effectLst/>
                <a:uLnTx/>
                <a:uFillTx/>
                <a:latin typeface="Tenorite"/>
                <a:ea typeface="+mn-ea"/>
                <a:cs typeface="+mn-cs"/>
              </a:rPr>
              <a:t>Energy to GDP per Capita Comparison</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10" name="Title 1">
            <a:extLst>
              <a:ext uri="{FF2B5EF4-FFF2-40B4-BE49-F238E27FC236}">
                <a16:creationId xmlns:a16="http://schemas.microsoft.com/office/drawing/2014/main" id="{928F7A46-05F3-FE97-2D31-EDF0697FEE18}"/>
              </a:ext>
            </a:extLst>
          </p:cNvPr>
          <p:cNvSpPr txBox="1">
            <a:spLocks/>
          </p:cNvSpPr>
          <p:nvPr/>
        </p:nvSpPr>
        <p:spPr>
          <a:xfrm>
            <a:off x="0" y="0"/>
            <a:ext cx="12192000" cy="68618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3600" b="1" i="0" u="none" strike="noStrike" kern="1200" cap="none" spc="0" normalizeH="0" baseline="0" noProof="0" dirty="0">
                <a:ln>
                  <a:noFill/>
                </a:ln>
                <a:solidFill>
                  <a:srgbClr val="000000"/>
                </a:solidFill>
                <a:effectLst/>
                <a:uLnTx/>
                <a:uFillTx/>
                <a:latin typeface="Tenorite"/>
                <a:ea typeface="+mj-ea"/>
                <a:cs typeface="+mj-cs"/>
              </a:rPr>
              <a:t>GDP per Capita Growth</a:t>
            </a:r>
            <a:endParaRPr kumimoji="0" lang="en-US" sz="3600" b="1" i="0" u="none" strike="noStrike" kern="1200" cap="none" spc="0" normalizeH="0" baseline="0" noProof="0" dirty="0">
              <a:ln>
                <a:noFill/>
              </a:ln>
              <a:solidFill>
                <a:srgbClr val="000000"/>
              </a:solidFill>
              <a:effectLst/>
              <a:uLnTx/>
              <a:uFillTx/>
              <a:latin typeface="Tenorite"/>
              <a:ea typeface="+mj-ea"/>
              <a:cs typeface="+mj-cs"/>
            </a:endParaRPr>
          </a:p>
        </p:txBody>
      </p:sp>
      <p:sp>
        <p:nvSpPr>
          <p:cNvPr id="7" name="Content Placeholder 4">
            <a:extLst>
              <a:ext uri="{FF2B5EF4-FFF2-40B4-BE49-F238E27FC236}">
                <a16:creationId xmlns:a16="http://schemas.microsoft.com/office/drawing/2014/main" id="{30D592B6-17A6-4AE9-0AAD-2FE61522C0C3}"/>
              </a:ext>
            </a:extLst>
          </p:cNvPr>
          <p:cNvSpPr txBox="1">
            <a:spLocks/>
          </p:cNvSpPr>
          <p:nvPr/>
        </p:nvSpPr>
        <p:spPr>
          <a:xfrm>
            <a:off x="9918607" y="1852783"/>
            <a:ext cx="2273393" cy="282861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enorite"/>
                <a:ea typeface="+mn-ea"/>
                <a:cs typeface="+mn-cs"/>
              </a:rPr>
              <a:t>XXXX</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enorite"/>
                <a:ea typeface="+mn-ea"/>
                <a:cs typeface="+mn-cs"/>
              </a:rPr>
              <a:t>XXXX</a:t>
            </a:r>
          </a:p>
        </p:txBody>
      </p:sp>
      <p:pic>
        <p:nvPicPr>
          <p:cNvPr id="12" name="Picture 11">
            <a:extLst>
              <a:ext uri="{FF2B5EF4-FFF2-40B4-BE49-F238E27FC236}">
                <a16:creationId xmlns:a16="http://schemas.microsoft.com/office/drawing/2014/main" id="{F7DDA9B4-5215-C683-2F90-E8BB41A40C47}"/>
              </a:ext>
            </a:extLst>
          </p:cNvPr>
          <p:cNvPicPr>
            <a:picLocks noChangeAspect="1"/>
          </p:cNvPicPr>
          <p:nvPr/>
        </p:nvPicPr>
        <p:blipFill>
          <a:blip r:embed="rId2"/>
          <a:stretch>
            <a:fillRect/>
          </a:stretch>
        </p:blipFill>
        <p:spPr>
          <a:xfrm>
            <a:off x="608681" y="799388"/>
            <a:ext cx="9103215" cy="5081458"/>
          </a:xfrm>
          <a:prstGeom prst="rect">
            <a:avLst/>
          </a:prstGeom>
        </p:spPr>
      </p:pic>
      <p:sp>
        <p:nvSpPr>
          <p:cNvPr id="2" name="TextBox 1">
            <a:extLst>
              <a:ext uri="{FF2B5EF4-FFF2-40B4-BE49-F238E27FC236}">
                <a16:creationId xmlns:a16="http://schemas.microsoft.com/office/drawing/2014/main" id="{64910750-BD52-AD56-0723-63B1A07F239D}"/>
              </a:ext>
            </a:extLst>
          </p:cNvPr>
          <p:cNvSpPr txBox="1"/>
          <p:nvPr/>
        </p:nvSpPr>
        <p:spPr>
          <a:xfrm rot="18648304">
            <a:off x="1419554" y="2593050"/>
            <a:ext cx="7252447"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dirty="0">
                <a:ln>
                  <a:noFill/>
                </a:ln>
                <a:solidFill>
                  <a:srgbClr val="FF0000"/>
                </a:solidFill>
                <a:effectLst/>
                <a:uLnTx/>
                <a:uFillTx/>
                <a:latin typeface="Tenorite"/>
                <a:ea typeface="+mn-ea"/>
                <a:cs typeface="+mn-cs"/>
              </a:rPr>
              <a:t>????????????</a:t>
            </a:r>
          </a:p>
        </p:txBody>
      </p:sp>
    </p:spTree>
    <p:extLst>
      <p:ext uri="{BB962C8B-B14F-4D97-AF65-F5344CB8AC3E}">
        <p14:creationId xmlns:p14="http://schemas.microsoft.com/office/powerpoint/2010/main" val="272157492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99C8CE-7534-A244-ABE9-5BED2DFEFBDF}" type="datetime1">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6/19/2023</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37183"/>
                </a:solidFill>
                <a:effectLst/>
                <a:uLnTx/>
                <a:uFillTx/>
                <a:latin typeface="Tenorite"/>
                <a:ea typeface="+mn-ea"/>
                <a:cs typeface="+mn-cs"/>
              </a:rPr>
              <a:t>Energy to GDP per Capita Comparison</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10" name="Title 1">
            <a:extLst>
              <a:ext uri="{FF2B5EF4-FFF2-40B4-BE49-F238E27FC236}">
                <a16:creationId xmlns:a16="http://schemas.microsoft.com/office/drawing/2014/main" id="{928F7A46-05F3-FE97-2D31-EDF0697FEE18}"/>
              </a:ext>
            </a:extLst>
          </p:cNvPr>
          <p:cNvSpPr txBox="1">
            <a:spLocks/>
          </p:cNvSpPr>
          <p:nvPr/>
        </p:nvSpPr>
        <p:spPr>
          <a:xfrm>
            <a:off x="0" y="0"/>
            <a:ext cx="12192000" cy="68618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3600" b="1" i="0" u="none" strike="noStrike" kern="1200" cap="none" spc="0" normalizeH="0" baseline="0" noProof="0" dirty="0">
                <a:ln>
                  <a:noFill/>
                </a:ln>
                <a:solidFill>
                  <a:srgbClr val="000000"/>
                </a:solidFill>
                <a:effectLst/>
                <a:uLnTx/>
                <a:uFillTx/>
                <a:latin typeface="Tenorite"/>
                <a:ea typeface="+mj-ea"/>
                <a:cs typeface="+mj-cs"/>
              </a:rPr>
              <a:t>GDP per Capita Change</a:t>
            </a:r>
            <a:endParaRPr kumimoji="0" lang="en-US" sz="3600" b="1" i="0" u="none" strike="noStrike" kern="1200" cap="none" spc="0" normalizeH="0" baseline="0" noProof="0" dirty="0">
              <a:ln>
                <a:noFill/>
              </a:ln>
              <a:solidFill>
                <a:srgbClr val="000000"/>
              </a:solidFill>
              <a:effectLst/>
              <a:uLnTx/>
              <a:uFillTx/>
              <a:latin typeface="Tenorite"/>
              <a:ea typeface="+mj-ea"/>
              <a:cs typeface="+mj-cs"/>
            </a:endParaRPr>
          </a:p>
        </p:txBody>
      </p:sp>
      <p:sp>
        <p:nvSpPr>
          <p:cNvPr id="7" name="Content Placeholder 4">
            <a:extLst>
              <a:ext uri="{FF2B5EF4-FFF2-40B4-BE49-F238E27FC236}">
                <a16:creationId xmlns:a16="http://schemas.microsoft.com/office/drawing/2014/main" id="{30D592B6-17A6-4AE9-0AAD-2FE61522C0C3}"/>
              </a:ext>
            </a:extLst>
          </p:cNvPr>
          <p:cNvSpPr txBox="1">
            <a:spLocks/>
          </p:cNvSpPr>
          <p:nvPr/>
        </p:nvSpPr>
        <p:spPr>
          <a:xfrm>
            <a:off x="9918607" y="1852783"/>
            <a:ext cx="2273393" cy="282861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enorite"/>
                <a:ea typeface="+mn-ea"/>
                <a:cs typeface="+mn-cs"/>
              </a:rPr>
              <a:t>XXXX</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enorite"/>
                <a:ea typeface="+mn-ea"/>
                <a:cs typeface="+mn-cs"/>
              </a:rPr>
              <a:t>XXXX</a:t>
            </a:r>
          </a:p>
        </p:txBody>
      </p:sp>
      <p:pic>
        <p:nvPicPr>
          <p:cNvPr id="4" name="Picture 3">
            <a:extLst>
              <a:ext uri="{FF2B5EF4-FFF2-40B4-BE49-F238E27FC236}">
                <a16:creationId xmlns:a16="http://schemas.microsoft.com/office/drawing/2014/main" id="{62AB2860-AC61-9C1B-C92D-71DEDE57AFC2}"/>
              </a:ext>
            </a:extLst>
          </p:cNvPr>
          <p:cNvPicPr>
            <a:picLocks noChangeAspect="1"/>
          </p:cNvPicPr>
          <p:nvPr/>
        </p:nvPicPr>
        <p:blipFill>
          <a:blip r:embed="rId2"/>
          <a:stretch>
            <a:fillRect/>
          </a:stretch>
        </p:blipFill>
        <p:spPr>
          <a:xfrm>
            <a:off x="604649" y="830093"/>
            <a:ext cx="9101534" cy="5095577"/>
          </a:xfrm>
          <a:prstGeom prst="rect">
            <a:avLst/>
          </a:prstGeom>
        </p:spPr>
      </p:pic>
      <p:sp>
        <p:nvSpPr>
          <p:cNvPr id="8" name="TextBox 7">
            <a:extLst>
              <a:ext uri="{FF2B5EF4-FFF2-40B4-BE49-F238E27FC236}">
                <a16:creationId xmlns:a16="http://schemas.microsoft.com/office/drawing/2014/main" id="{D4F9E508-D05A-6F07-F954-E236F6F2C345}"/>
              </a:ext>
            </a:extLst>
          </p:cNvPr>
          <p:cNvSpPr txBox="1"/>
          <p:nvPr/>
        </p:nvSpPr>
        <p:spPr>
          <a:xfrm rot="18648304">
            <a:off x="1419554" y="2593050"/>
            <a:ext cx="7252447"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dirty="0">
                <a:ln>
                  <a:noFill/>
                </a:ln>
                <a:solidFill>
                  <a:srgbClr val="FF0000"/>
                </a:solidFill>
                <a:effectLst/>
                <a:uLnTx/>
                <a:uFillTx/>
                <a:latin typeface="Tenorite"/>
                <a:ea typeface="+mn-ea"/>
                <a:cs typeface="+mn-cs"/>
              </a:rPr>
              <a:t>????????????</a:t>
            </a:r>
          </a:p>
        </p:txBody>
      </p:sp>
    </p:spTree>
    <p:extLst>
      <p:ext uri="{BB962C8B-B14F-4D97-AF65-F5344CB8AC3E}">
        <p14:creationId xmlns:p14="http://schemas.microsoft.com/office/powerpoint/2010/main" val="33926005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99C8CE-7534-A244-ABE9-5BED2DFEFBDF}" type="datetime1">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6/19/2023</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37183"/>
                </a:solidFill>
                <a:effectLst/>
                <a:uLnTx/>
                <a:uFillTx/>
                <a:latin typeface="Tenorite"/>
                <a:ea typeface="+mn-ea"/>
                <a:cs typeface="+mn-cs"/>
              </a:rPr>
              <a:t>Energy to GDP per Capita Comparison</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10" name="Title 1">
            <a:extLst>
              <a:ext uri="{FF2B5EF4-FFF2-40B4-BE49-F238E27FC236}">
                <a16:creationId xmlns:a16="http://schemas.microsoft.com/office/drawing/2014/main" id="{928F7A46-05F3-FE97-2D31-EDF0697FEE18}"/>
              </a:ext>
            </a:extLst>
          </p:cNvPr>
          <p:cNvSpPr txBox="1">
            <a:spLocks/>
          </p:cNvSpPr>
          <p:nvPr/>
        </p:nvSpPr>
        <p:spPr>
          <a:xfrm>
            <a:off x="0" y="0"/>
            <a:ext cx="12192000" cy="68618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3600" b="1" i="0" u="none" strike="noStrike" kern="1200" cap="none" spc="0" normalizeH="0" baseline="0" noProof="0" dirty="0">
                <a:ln>
                  <a:noFill/>
                </a:ln>
                <a:solidFill>
                  <a:srgbClr val="000000"/>
                </a:solidFill>
                <a:effectLst/>
                <a:uLnTx/>
                <a:uFillTx/>
                <a:latin typeface="Tenorite"/>
                <a:ea typeface="+mj-ea"/>
                <a:cs typeface="+mj-cs"/>
              </a:rPr>
              <a:t>Amount of Change</a:t>
            </a:r>
            <a:endParaRPr kumimoji="0" lang="en-US" sz="3600" b="1" i="0" u="none" strike="noStrike" kern="1200" cap="none" spc="0" normalizeH="0" baseline="0" noProof="0" dirty="0">
              <a:ln>
                <a:noFill/>
              </a:ln>
              <a:solidFill>
                <a:srgbClr val="000000"/>
              </a:solidFill>
              <a:effectLst/>
              <a:uLnTx/>
              <a:uFillTx/>
              <a:latin typeface="Tenorite"/>
              <a:ea typeface="+mj-ea"/>
              <a:cs typeface="+mj-cs"/>
            </a:endParaRPr>
          </a:p>
        </p:txBody>
      </p:sp>
      <p:pic>
        <p:nvPicPr>
          <p:cNvPr id="4" name="Picture 3">
            <a:extLst>
              <a:ext uri="{FF2B5EF4-FFF2-40B4-BE49-F238E27FC236}">
                <a16:creationId xmlns:a16="http://schemas.microsoft.com/office/drawing/2014/main" id="{E74CAF56-BE02-CD63-8096-490DC91F211E}"/>
              </a:ext>
            </a:extLst>
          </p:cNvPr>
          <p:cNvPicPr>
            <a:picLocks noChangeAspect="1"/>
          </p:cNvPicPr>
          <p:nvPr/>
        </p:nvPicPr>
        <p:blipFill>
          <a:blip r:embed="rId2"/>
          <a:stretch>
            <a:fillRect/>
          </a:stretch>
        </p:blipFill>
        <p:spPr>
          <a:xfrm>
            <a:off x="631764" y="803198"/>
            <a:ext cx="9190965" cy="5120405"/>
          </a:xfrm>
          <a:prstGeom prst="rect">
            <a:avLst/>
          </a:prstGeom>
        </p:spPr>
      </p:pic>
      <p:sp>
        <p:nvSpPr>
          <p:cNvPr id="2" name="Content Placeholder 4">
            <a:extLst>
              <a:ext uri="{FF2B5EF4-FFF2-40B4-BE49-F238E27FC236}">
                <a16:creationId xmlns:a16="http://schemas.microsoft.com/office/drawing/2014/main" id="{CFD46D87-3E5C-F669-64A0-9904452A3702}"/>
              </a:ext>
            </a:extLst>
          </p:cNvPr>
          <p:cNvSpPr txBox="1">
            <a:spLocks/>
          </p:cNvSpPr>
          <p:nvPr/>
        </p:nvSpPr>
        <p:spPr>
          <a:xfrm>
            <a:off x="9822730" y="1621135"/>
            <a:ext cx="2369270" cy="4302468"/>
          </a:xfrm>
          <a:prstGeom prst="rect">
            <a:avLst/>
          </a:prstGeom>
        </p:spPr>
        <p:txBody>
          <a:bodyPr vert="horz" lIns="91440" tIns="45720" rIns="91440" bIns="45720" rtlCol="0" anchor="t">
            <a:normAutofit/>
          </a:bodyPr>
          <a:lstStyle>
            <a:defPPr>
              <a:defRPr lang="en-US"/>
            </a:defPPr>
            <a:lvl1pPr marL="228600" marR="0" lvl="0" indent="-228600" fontAlgn="auto">
              <a:lnSpc>
                <a:spcPct val="90000"/>
              </a:lnSpc>
              <a:spcBef>
                <a:spcPts val="1000"/>
              </a:spcBef>
              <a:spcAft>
                <a:spcPts val="0"/>
              </a:spcAft>
              <a:buClrTx/>
              <a:buSzTx/>
              <a:buFont typeface="Arial" panose="020B0604020202020204" pitchFamily="34" charset="0"/>
              <a:buChar char="•"/>
              <a:tabLst/>
              <a:defRPr>
                <a:solidFill>
                  <a:srgbClr val="000000"/>
                </a:solidFill>
                <a:latin typeface="Tenorite"/>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Significant Changes Consumption</a:t>
            </a:r>
          </a:p>
          <a:p>
            <a:pPr marL="2286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1980vs1990: Nuclear: 67.3 (BN Btu)</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1990vs2000: Fossil Fuel 245K (BN Btu)</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2010vs2020: Renewables 62.8K</a:t>
            </a:r>
          </a:p>
        </p:txBody>
      </p:sp>
      <p:grpSp>
        <p:nvGrpSpPr>
          <p:cNvPr id="14" name="Group 13">
            <a:extLst>
              <a:ext uri="{FF2B5EF4-FFF2-40B4-BE49-F238E27FC236}">
                <a16:creationId xmlns:a16="http://schemas.microsoft.com/office/drawing/2014/main" id="{1B8A10B7-3A70-C914-D7F0-AAED3F4BB515}"/>
              </a:ext>
            </a:extLst>
          </p:cNvPr>
          <p:cNvGrpSpPr/>
          <p:nvPr/>
        </p:nvGrpSpPr>
        <p:grpSpPr>
          <a:xfrm>
            <a:off x="5524500" y="1266824"/>
            <a:ext cx="1219201" cy="246221"/>
            <a:chOff x="5524500" y="1266824"/>
            <a:chExt cx="1219201" cy="246221"/>
          </a:xfrm>
        </p:grpSpPr>
        <p:sp>
          <p:nvSpPr>
            <p:cNvPr id="8" name="TextBox 7">
              <a:extLst>
                <a:ext uri="{FF2B5EF4-FFF2-40B4-BE49-F238E27FC236}">
                  <a16:creationId xmlns:a16="http://schemas.microsoft.com/office/drawing/2014/main" id="{36EDAE43-C02F-F9F6-C5EE-72F33AEA34D7}"/>
                </a:ext>
              </a:extLst>
            </p:cNvPr>
            <p:cNvSpPr txBox="1"/>
            <p:nvPr/>
          </p:nvSpPr>
          <p:spPr>
            <a:xfrm>
              <a:off x="6038850" y="1266824"/>
              <a:ext cx="704851"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68FF">
                      <a:lumMod val="75000"/>
                    </a:srgbClr>
                  </a:solidFill>
                  <a:effectLst/>
                  <a:uLnTx/>
                  <a:uFillTx/>
                  <a:latin typeface="Tenorite"/>
                  <a:ea typeface="+mn-ea"/>
                  <a:cs typeface="+mn-cs"/>
                </a:rPr>
                <a:t>FF: 245K</a:t>
              </a:r>
            </a:p>
          </p:txBody>
        </p:sp>
        <p:cxnSp>
          <p:nvCxnSpPr>
            <p:cNvPr id="11" name="Straight Arrow Connector 10">
              <a:extLst>
                <a:ext uri="{FF2B5EF4-FFF2-40B4-BE49-F238E27FC236}">
                  <a16:creationId xmlns:a16="http://schemas.microsoft.com/office/drawing/2014/main" id="{E11D5A02-9182-F282-9304-2291C8CE9CD9}"/>
                </a:ext>
              </a:extLst>
            </p:cNvPr>
            <p:cNvCxnSpPr>
              <a:cxnSpLocks/>
            </p:cNvCxnSpPr>
            <p:nvPr/>
          </p:nvCxnSpPr>
          <p:spPr>
            <a:xfrm flipH="1">
              <a:off x="5524500" y="1428035"/>
              <a:ext cx="571500" cy="75486"/>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09B348B4-96E5-C7A3-698E-6BBB1168B1B9}"/>
              </a:ext>
            </a:extLst>
          </p:cNvPr>
          <p:cNvGrpSpPr/>
          <p:nvPr/>
        </p:nvGrpSpPr>
        <p:grpSpPr>
          <a:xfrm>
            <a:off x="2781111" y="1685284"/>
            <a:ext cx="876300" cy="418312"/>
            <a:chOff x="2781111" y="1685284"/>
            <a:chExt cx="876300" cy="418312"/>
          </a:xfrm>
        </p:grpSpPr>
        <p:sp>
          <p:nvSpPr>
            <p:cNvPr id="16" name="TextBox 15">
              <a:extLst>
                <a:ext uri="{FF2B5EF4-FFF2-40B4-BE49-F238E27FC236}">
                  <a16:creationId xmlns:a16="http://schemas.microsoft.com/office/drawing/2014/main" id="{FB891C5C-522E-D664-89AF-882D7D267FA1}"/>
                </a:ext>
              </a:extLst>
            </p:cNvPr>
            <p:cNvSpPr txBox="1"/>
            <p:nvPr/>
          </p:nvSpPr>
          <p:spPr>
            <a:xfrm>
              <a:off x="2781111" y="1685284"/>
              <a:ext cx="704851"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68FF">
                      <a:lumMod val="75000"/>
                    </a:srgbClr>
                  </a:solidFill>
                  <a:effectLst/>
                  <a:uLnTx/>
                  <a:uFillTx/>
                  <a:latin typeface="Tenorite"/>
                  <a:ea typeface="+mn-ea"/>
                  <a:cs typeface="+mn-cs"/>
                </a:rPr>
                <a:t>N: 67.3K</a:t>
              </a:r>
            </a:p>
          </p:txBody>
        </p:sp>
        <p:cxnSp>
          <p:nvCxnSpPr>
            <p:cNvPr id="17" name="Straight Arrow Connector 16">
              <a:extLst>
                <a:ext uri="{FF2B5EF4-FFF2-40B4-BE49-F238E27FC236}">
                  <a16:creationId xmlns:a16="http://schemas.microsoft.com/office/drawing/2014/main" id="{89B30424-CB9F-47D4-6CFA-3CAE285EE9C0}"/>
                </a:ext>
              </a:extLst>
            </p:cNvPr>
            <p:cNvCxnSpPr>
              <a:cxnSpLocks/>
            </p:cNvCxnSpPr>
            <p:nvPr/>
          </p:nvCxnSpPr>
          <p:spPr>
            <a:xfrm>
              <a:off x="3353933" y="1866899"/>
              <a:ext cx="303478" cy="236697"/>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41C1FE38-DFB4-8956-F26E-A9AB2F6B0052}"/>
              </a:ext>
            </a:extLst>
          </p:cNvPr>
          <p:cNvGrpSpPr/>
          <p:nvPr/>
        </p:nvGrpSpPr>
        <p:grpSpPr>
          <a:xfrm>
            <a:off x="8144065" y="1694809"/>
            <a:ext cx="855550" cy="408787"/>
            <a:chOff x="8144065" y="1694809"/>
            <a:chExt cx="855550" cy="408787"/>
          </a:xfrm>
        </p:grpSpPr>
        <p:sp>
          <p:nvSpPr>
            <p:cNvPr id="21" name="TextBox 20">
              <a:extLst>
                <a:ext uri="{FF2B5EF4-FFF2-40B4-BE49-F238E27FC236}">
                  <a16:creationId xmlns:a16="http://schemas.microsoft.com/office/drawing/2014/main" id="{94A954B4-DDE6-9D31-CE95-FD5A3A7D349F}"/>
                </a:ext>
              </a:extLst>
            </p:cNvPr>
            <p:cNvSpPr txBox="1"/>
            <p:nvPr/>
          </p:nvSpPr>
          <p:spPr>
            <a:xfrm>
              <a:off x="8144065" y="1694809"/>
              <a:ext cx="704851"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68FF">
                      <a:lumMod val="75000"/>
                    </a:srgbClr>
                  </a:solidFill>
                  <a:effectLst/>
                  <a:uLnTx/>
                  <a:uFillTx/>
                  <a:latin typeface="Tenorite"/>
                  <a:ea typeface="+mn-ea"/>
                  <a:cs typeface="+mn-cs"/>
                </a:rPr>
                <a:t>R: 62.8K</a:t>
              </a:r>
            </a:p>
          </p:txBody>
        </p:sp>
        <p:cxnSp>
          <p:nvCxnSpPr>
            <p:cNvPr id="22" name="Straight Arrow Connector 21">
              <a:extLst>
                <a:ext uri="{FF2B5EF4-FFF2-40B4-BE49-F238E27FC236}">
                  <a16:creationId xmlns:a16="http://schemas.microsoft.com/office/drawing/2014/main" id="{D7C63A6F-9A0A-54DF-2FDA-64FC23DB49AE}"/>
                </a:ext>
              </a:extLst>
            </p:cNvPr>
            <p:cNvCxnSpPr>
              <a:cxnSpLocks/>
            </p:cNvCxnSpPr>
            <p:nvPr/>
          </p:nvCxnSpPr>
          <p:spPr>
            <a:xfrm>
              <a:off x="8696137" y="1866899"/>
              <a:ext cx="303478" cy="236697"/>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79CCD7E2-499F-4C48-1F7C-0D98128FDAB7}"/>
              </a:ext>
            </a:extLst>
          </p:cNvPr>
          <p:cNvGrpSpPr/>
          <p:nvPr/>
        </p:nvGrpSpPr>
        <p:grpSpPr>
          <a:xfrm>
            <a:off x="12353925" y="2274553"/>
            <a:ext cx="1219201" cy="246221"/>
            <a:chOff x="5524500" y="1266824"/>
            <a:chExt cx="1219201" cy="246221"/>
          </a:xfrm>
        </p:grpSpPr>
        <p:sp>
          <p:nvSpPr>
            <p:cNvPr id="25" name="TextBox 24">
              <a:extLst>
                <a:ext uri="{FF2B5EF4-FFF2-40B4-BE49-F238E27FC236}">
                  <a16:creationId xmlns:a16="http://schemas.microsoft.com/office/drawing/2014/main" id="{59FF5F9D-6063-833E-4B5E-40E90F72F14C}"/>
                </a:ext>
              </a:extLst>
            </p:cNvPr>
            <p:cNvSpPr txBox="1"/>
            <p:nvPr/>
          </p:nvSpPr>
          <p:spPr>
            <a:xfrm>
              <a:off x="6038850" y="1266824"/>
              <a:ext cx="704851"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68FF">
                      <a:lumMod val="75000"/>
                    </a:srgbClr>
                  </a:solidFill>
                  <a:effectLst/>
                  <a:uLnTx/>
                  <a:uFillTx/>
                  <a:latin typeface="Tenorite"/>
                  <a:ea typeface="+mn-ea"/>
                  <a:cs typeface="+mn-cs"/>
                </a:rPr>
                <a:t>FF: 245K</a:t>
              </a:r>
            </a:p>
          </p:txBody>
        </p:sp>
        <p:cxnSp>
          <p:nvCxnSpPr>
            <p:cNvPr id="26" name="Straight Arrow Connector 25">
              <a:extLst>
                <a:ext uri="{FF2B5EF4-FFF2-40B4-BE49-F238E27FC236}">
                  <a16:creationId xmlns:a16="http://schemas.microsoft.com/office/drawing/2014/main" id="{C9C0B12E-8222-4AB2-F467-657E3D499B80}"/>
                </a:ext>
              </a:extLst>
            </p:cNvPr>
            <p:cNvCxnSpPr>
              <a:cxnSpLocks/>
            </p:cNvCxnSpPr>
            <p:nvPr/>
          </p:nvCxnSpPr>
          <p:spPr>
            <a:xfrm flipH="1">
              <a:off x="5524500" y="1428035"/>
              <a:ext cx="571500" cy="75486"/>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C5FE9E81-817D-7CCB-9B69-3455FF932AD4}"/>
              </a:ext>
            </a:extLst>
          </p:cNvPr>
          <p:cNvGrpSpPr/>
          <p:nvPr/>
        </p:nvGrpSpPr>
        <p:grpSpPr>
          <a:xfrm>
            <a:off x="8956145" y="2520774"/>
            <a:ext cx="819149" cy="393160"/>
            <a:chOff x="8956145" y="2520774"/>
            <a:chExt cx="819149" cy="393160"/>
          </a:xfrm>
        </p:grpSpPr>
        <p:sp>
          <p:nvSpPr>
            <p:cNvPr id="28" name="TextBox 27">
              <a:extLst>
                <a:ext uri="{FF2B5EF4-FFF2-40B4-BE49-F238E27FC236}">
                  <a16:creationId xmlns:a16="http://schemas.microsoft.com/office/drawing/2014/main" id="{480ADFDC-DBEE-4E63-BEE5-5C8D6E17EEF3}"/>
                </a:ext>
              </a:extLst>
            </p:cNvPr>
            <p:cNvSpPr txBox="1"/>
            <p:nvPr/>
          </p:nvSpPr>
          <p:spPr>
            <a:xfrm>
              <a:off x="8956145" y="2520774"/>
              <a:ext cx="819149"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68FF">
                      <a:lumMod val="75000"/>
                    </a:srgbClr>
                  </a:solidFill>
                  <a:effectLst/>
                  <a:uLnTx/>
                  <a:uFillTx/>
                  <a:latin typeface="Tenorite"/>
                  <a:ea typeface="+mn-ea"/>
                  <a:cs typeface="+mn-cs"/>
                </a:rPr>
                <a:t>FF: -153.2K</a:t>
              </a:r>
            </a:p>
          </p:txBody>
        </p:sp>
        <p:cxnSp>
          <p:nvCxnSpPr>
            <p:cNvPr id="29" name="Straight Arrow Connector 28">
              <a:extLst>
                <a:ext uri="{FF2B5EF4-FFF2-40B4-BE49-F238E27FC236}">
                  <a16:creationId xmlns:a16="http://schemas.microsoft.com/office/drawing/2014/main" id="{6D5DE50D-0842-6E1B-7794-9F5C14AE703F}"/>
                </a:ext>
              </a:extLst>
            </p:cNvPr>
            <p:cNvCxnSpPr>
              <a:cxnSpLocks/>
            </p:cNvCxnSpPr>
            <p:nvPr/>
          </p:nvCxnSpPr>
          <p:spPr>
            <a:xfrm flipV="1">
              <a:off x="9061008" y="2711914"/>
              <a:ext cx="207792" cy="202020"/>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1" name="TextBox 30">
            <a:extLst>
              <a:ext uri="{FF2B5EF4-FFF2-40B4-BE49-F238E27FC236}">
                <a16:creationId xmlns:a16="http://schemas.microsoft.com/office/drawing/2014/main" id="{08B437F5-734B-E76F-6DE6-CD03D19AB527}"/>
              </a:ext>
            </a:extLst>
          </p:cNvPr>
          <p:cNvSpPr txBox="1"/>
          <p:nvPr/>
        </p:nvSpPr>
        <p:spPr>
          <a:xfrm>
            <a:off x="12887327" y="3418269"/>
            <a:ext cx="704851"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68FF">
                    <a:lumMod val="75000"/>
                  </a:srgbClr>
                </a:solidFill>
                <a:effectLst/>
                <a:uLnTx/>
                <a:uFillTx/>
                <a:latin typeface="Tenorite"/>
                <a:ea typeface="+mn-ea"/>
                <a:cs typeface="+mn-cs"/>
              </a:rPr>
              <a:t>FF: 245K</a:t>
            </a:r>
          </a:p>
        </p:txBody>
      </p:sp>
      <p:cxnSp>
        <p:nvCxnSpPr>
          <p:cNvPr id="32" name="Straight Arrow Connector 31">
            <a:extLst>
              <a:ext uri="{FF2B5EF4-FFF2-40B4-BE49-F238E27FC236}">
                <a16:creationId xmlns:a16="http://schemas.microsoft.com/office/drawing/2014/main" id="{0CD59E20-129F-0395-68D2-9E0A55F4317D}"/>
              </a:ext>
            </a:extLst>
          </p:cNvPr>
          <p:cNvCxnSpPr>
            <a:cxnSpLocks/>
          </p:cNvCxnSpPr>
          <p:nvPr/>
        </p:nvCxnSpPr>
        <p:spPr>
          <a:xfrm flipH="1">
            <a:off x="12372977" y="3579480"/>
            <a:ext cx="571500" cy="75486"/>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57CE47CD-0F46-E8C2-9023-B5E9F9115F8D}"/>
              </a:ext>
            </a:extLst>
          </p:cNvPr>
          <p:cNvSpPr txBox="1"/>
          <p:nvPr/>
        </p:nvSpPr>
        <p:spPr>
          <a:xfrm>
            <a:off x="12887327" y="4055798"/>
            <a:ext cx="704851" cy="24622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68FF">
                    <a:lumMod val="75000"/>
                  </a:srgbClr>
                </a:solidFill>
                <a:effectLst/>
                <a:uLnTx/>
                <a:uFillTx/>
                <a:latin typeface="Tenorite"/>
                <a:ea typeface="+mn-ea"/>
                <a:cs typeface="+mn-cs"/>
              </a:rPr>
              <a:t>FF: 245K</a:t>
            </a:r>
          </a:p>
        </p:txBody>
      </p:sp>
      <p:cxnSp>
        <p:nvCxnSpPr>
          <p:cNvPr id="35" name="Straight Arrow Connector 34">
            <a:extLst>
              <a:ext uri="{FF2B5EF4-FFF2-40B4-BE49-F238E27FC236}">
                <a16:creationId xmlns:a16="http://schemas.microsoft.com/office/drawing/2014/main" id="{D3F8BE4E-6C31-3054-963B-8396BEFD44D6}"/>
              </a:ext>
            </a:extLst>
          </p:cNvPr>
          <p:cNvCxnSpPr>
            <a:cxnSpLocks/>
          </p:cNvCxnSpPr>
          <p:nvPr/>
        </p:nvCxnSpPr>
        <p:spPr>
          <a:xfrm flipH="1">
            <a:off x="12372977" y="4217009"/>
            <a:ext cx="571500" cy="75486"/>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2B7282AC-98BC-13F4-5F1F-710C707E3AA5}"/>
              </a:ext>
            </a:extLst>
          </p:cNvPr>
          <p:cNvSpPr txBox="1"/>
          <p:nvPr/>
        </p:nvSpPr>
        <p:spPr>
          <a:xfrm rot="18730926">
            <a:off x="3048000" y="2520774"/>
            <a:ext cx="4876800" cy="1107996"/>
          </a:xfrm>
          <a:prstGeom prst="rect">
            <a:avLst/>
          </a:prstGeom>
          <a:noFill/>
        </p:spPr>
        <p:txBody>
          <a:bodyPr wrap="square" rtlCol="0">
            <a:spAutoFit/>
          </a:bodyPr>
          <a:lstStyle/>
          <a:p>
            <a:r>
              <a:rPr lang="en-US" sz="6600" b="1" dirty="0">
                <a:solidFill>
                  <a:srgbClr val="FF0000"/>
                </a:solidFill>
              </a:rPr>
              <a:t>BAD CHART</a:t>
            </a:r>
          </a:p>
        </p:txBody>
      </p:sp>
    </p:spTree>
    <p:extLst>
      <p:ext uri="{BB962C8B-B14F-4D97-AF65-F5344CB8AC3E}">
        <p14:creationId xmlns:p14="http://schemas.microsoft.com/office/powerpoint/2010/main" val="26724061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99C8CE-7534-A244-ABE9-5BED2DFEFBDF}" type="datetime1">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6/19/2023</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37183"/>
                </a:solidFill>
                <a:effectLst/>
                <a:uLnTx/>
                <a:uFillTx/>
                <a:latin typeface="Tenorite"/>
                <a:ea typeface="+mn-ea"/>
                <a:cs typeface="+mn-cs"/>
              </a:rPr>
              <a:t>Energy to GDP per Capita Comparison</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10" name="Title 1">
            <a:extLst>
              <a:ext uri="{FF2B5EF4-FFF2-40B4-BE49-F238E27FC236}">
                <a16:creationId xmlns:a16="http://schemas.microsoft.com/office/drawing/2014/main" id="{928F7A46-05F3-FE97-2D31-EDF0697FEE18}"/>
              </a:ext>
            </a:extLst>
          </p:cNvPr>
          <p:cNvSpPr txBox="1">
            <a:spLocks/>
          </p:cNvSpPr>
          <p:nvPr/>
        </p:nvSpPr>
        <p:spPr>
          <a:xfrm>
            <a:off x="0" y="0"/>
            <a:ext cx="12192000" cy="68618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3600" b="1" i="0" u="none" strike="noStrike" kern="1200" cap="none" spc="0" normalizeH="0" baseline="0" noProof="0" dirty="0">
                <a:ln>
                  <a:noFill/>
                </a:ln>
                <a:solidFill>
                  <a:srgbClr val="000000"/>
                </a:solidFill>
                <a:effectLst/>
                <a:uLnTx/>
                <a:uFillTx/>
                <a:latin typeface="Tenorite"/>
                <a:ea typeface="+mj-ea"/>
                <a:cs typeface="+mj-cs"/>
              </a:rPr>
              <a:t>Top 5 / Bottom 5 - Overall</a:t>
            </a:r>
            <a:endParaRPr kumimoji="0" lang="en-US" sz="3600" b="1" i="0" u="none" strike="noStrike" kern="1200" cap="none" spc="0" normalizeH="0" baseline="0" noProof="0" dirty="0">
              <a:ln>
                <a:noFill/>
              </a:ln>
              <a:solidFill>
                <a:srgbClr val="000000"/>
              </a:solidFill>
              <a:effectLst/>
              <a:uLnTx/>
              <a:uFillTx/>
              <a:latin typeface="Tenorite"/>
              <a:ea typeface="+mj-ea"/>
              <a:cs typeface="+mj-cs"/>
            </a:endParaRPr>
          </a:p>
        </p:txBody>
      </p:sp>
      <p:pic>
        <p:nvPicPr>
          <p:cNvPr id="4" name="Picture 3">
            <a:extLst>
              <a:ext uri="{FF2B5EF4-FFF2-40B4-BE49-F238E27FC236}">
                <a16:creationId xmlns:a16="http://schemas.microsoft.com/office/drawing/2014/main" id="{72C7F253-A9C4-7150-675D-3EDDE77C3681}"/>
              </a:ext>
            </a:extLst>
          </p:cNvPr>
          <p:cNvPicPr>
            <a:picLocks noChangeAspect="1"/>
          </p:cNvPicPr>
          <p:nvPr/>
        </p:nvPicPr>
        <p:blipFill>
          <a:blip r:embed="rId2"/>
          <a:stretch>
            <a:fillRect/>
          </a:stretch>
        </p:blipFill>
        <p:spPr>
          <a:xfrm>
            <a:off x="608681" y="863392"/>
            <a:ext cx="9214049" cy="5182095"/>
          </a:xfrm>
          <a:prstGeom prst="rect">
            <a:avLst/>
          </a:prstGeom>
        </p:spPr>
      </p:pic>
      <p:sp>
        <p:nvSpPr>
          <p:cNvPr id="2" name="Content Placeholder 4">
            <a:extLst>
              <a:ext uri="{FF2B5EF4-FFF2-40B4-BE49-F238E27FC236}">
                <a16:creationId xmlns:a16="http://schemas.microsoft.com/office/drawing/2014/main" id="{6193ECB9-C685-97A6-73BA-53BFB0E56712}"/>
              </a:ext>
            </a:extLst>
          </p:cNvPr>
          <p:cNvSpPr txBox="1">
            <a:spLocks/>
          </p:cNvSpPr>
          <p:nvPr/>
        </p:nvSpPr>
        <p:spPr>
          <a:xfrm>
            <a:off x="9822730" y="1621135"/>
            <a:ext cx="2369270" cy="4424352"/>
          </a:xfrm>
          <a:prstGeom prst="rect">
            <a:avLst/>
          </a:prstGeom>
        </p:spPr>
        <p:txBody>
          <a:bodyPr vert="horz" lIns="91440" tIns="45720" rIns="91440" bIns="45720" rtlCol="0" anchor="t">
            <a:normAutofit/>
          </a:bodyPr>
          <a:lstStyle>
            <a:defPPr>
              <a:defRPr lang="en-US"/>
            </a:defPPr>
            <a:lvl1pPr marL="228600" marR="0" lvl="0" indent="-228600" fontAlgn="auto">
              <a:lnSpc>
                <a:spcPct val="90000"/>
              </a:lnSpc>
              <a:spcBef>
                <a:spcPts val="1000"/>
              </a:spcBef>
              <a:spcAft>
                <a:spcPts val="0"/>
              </a:spcAft>
              <a:buClrTx/>
              <a:buSzTx/>
              <a:buFont typeface="Arial" panose="020B0604020202020204" pitchFamily="34" charset="0"/>
              <a:buChar char="•"/>
              <a:tabLst/>
              <a:defRPr>
                <a:solidFill>
                  <a:srgbClr val="000000"/>
                </a:solidFill>
                <a:latin typeface="Tenorite"/>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XXXX</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XXXX</a:t>
            </a:r>
          </a:p>
        </p:txBody>
      </p:sp>
      <p:sp>
        <p:nvSpPr>
          <p:cNvPr id="7" name="TextBox 6">
            <a:extLst>
              <a:ext uri="{FF2B5EF4-FFF2-40B4-BE49-F238E27FC236}">
                <a16:creationId xmlns:a16="http://schemas.microsoft.com/office/drawing/2014/main" id="{A466EABF-B719-15D4-9F34-06A48D3BED6B}"/>
              </a:ext>
            </a:extLst>
          </p:cNvPr>
          <p:cNvSpPr txBox="1"/>
          <p:nvPr/>
        </p:nvSpPr>
        <p:spPr>
          <a:xfrm rot="18730926">
            <a:off x="3048000" y="2520774"/>
            <a:ext cx="4876800" cy="1107996"/>
          </a:xfrm>
          <a:prstGeom prst="rect">
            <a:avLst/>
          </a:prstGeom>
          <a:noFill/>
        </p:spPr>
        <p:txBody>
          <a:bodyPr wrap="square" rtlCol="0">
            <a:spAutoFit/>
          </a:bodyPr>
          <a:lstStyle/>
          <a:p>
            <a:r>
              <a:rPr lang="en-US" sz="6600" b="1" dirty="0">
                <a:solidFill>
                  <a:srgbClr val="FF0000"/>
                </a:solidFill>
              </a:rPr>
              <a:t>BAD CHART</a:t>
            </a:r>
          </a:p>
        </p:txBody>
      </p:sp>
    </p:spTree>
    <p:extLst>
      <p:ext uri="{BB962C8B-B14F-4D97-AF65-F5344CB8AC3E}">
        <p14:creationId xmlns:p14="http://schemas.microsoft.com/office/powerpoint/2010/main" val="22438865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99C8CE-7534-A244-ABE9-5BED2DFEFBDF}" type="datetime1">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6/19/2023</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37183"/>
                </a:solidFill>
                <a:effectLst/>
                <a:uLnTx/>
                <a:uFillTx/>
                <a:latin typeface="Tenorite"/>
                <a:ea typeface="+mn-ea"/>
                <a:cs typeface="+mn-cs"/>
              </a:rPr>
              <a:t>Energy to GDP per Capita Comparison</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10" name="Title 1">
            <a:extLst>
              <a:ext uri="{FF2B5EF4-FFF2-40B4-BE49-F238E27FC236}">
                <a16:creationId xmlns:a16="http://schemas.microsoft.com/office/drawing/2014/main" id="{928F7A46-05F3-FE97-2D31-EDF0697FEE18}"/>
              </a:ext>
            </a:extLst>
          </p:cNvPr>
          <p:cNvSpPr txBox="1">
            <a:spLocks/>
          </p:cNvSpPr>
          <p:nvPr/>
        </p:nvSpPr>
        <p:spPr>
          <a:xfrm>
            <a:off x="0" y="0"/>
            <a:ext cx="12192000" cy="68618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3600" b="1" i="0" u="none" strike="noStrike" kern="1200" cap="none" spc="0" normalizeH="0" baseline="0" noProof="0" dirty="0">
                <a:ln>
                  <a:noFill/>
                </a:ln>
                <a:solidFill>
                  <a:srgbClr val="000000"/>
                </a:solidFill>
                <a:effectLst/>
                <a:uLnTx/>
                <a:uFillTx/>
                <a:latin typeface="Tenorite"/>
                <a:ea typeface="+mj-ea"/>
                <a:cs typeface="+mj-cs"/>
              </a:rPr>
              <a:t>Top 5 / Bottom 5 - Overall</a:t>
            </a:r>
            <a:endParaRPr kumimoji="0" lang="en-US" sz="3600" b="1" i="0" u="none" strike="noStrike" kern="1200" cap="none" spc="0" normalizeH="0" baseline="0" noProof="0" dirty="0">
              <a:ln>
                <a:noFill/>
              </a:ln>
              <a:solidFill>
                <a:srgbClr val="000000"/>
              </a:solidFill>
              <a:effectLst/>
              <a:uLnTx/>
              <a:uFillTx/>
              <a:latin typeface="Tenorite"/>
              <a:ea typeface="+mj-ea"/>
              <a:cs typeface="+mj-cs"/>
            </a:endParaRPr>
          </a:p>
        </p:txBody>
      </p:sp>
      <p:pic>
        <p:nvPicPr>
          <p:cNvPr id="4" name="Picture 3">
            <a:extLst>
              <a:ext uri="{FF2B5EF4-FFF2-40B4-BE49-F238E27FC236}">
                <a16:creationId xmlns:a16="http://schemas.microsoft.com/office/drawing/2014/main" id="{8F59436D-9ED1-977B-1FD3-4962455E46B8}"/>
              </a:ext>
            </a:extLst>
          </p:cNvPr>
          <p:cNvPicPr>
            <a:picLocks noChangeAspect="1"/>
          </p:cNvPicPr>
          <p:nvPr/>
        </p:nvPicPr>
        <p:blipFill>
          <a:blip r:embed="rId2"/>
          <a:stretch>
            <a:fillRect/>
          </a:stretch>
        </p:blipFill>
        <p:spPr>
          <a:xfrm>
            <a:off x="625045" y="799390"/>
            <a:ext cx="9110626" cy="5117896"/>
          </a:xfrm>
          <a:prstGeom prst="rect">
            <a:avLst/>
          </a:prstGeom>
        </p:spPr>
      </p:pic>
      <p:sp>
        <p:nvSpPr>
          <p:cNvPr id="2" name="Content Placeholder 4">
            <a:extLst>
              <a:ext uri="{FF2B5EF4-FFF2-40B4-BE49-F238E27FC236}">
                <a16:creationId xmlns:a16="http://schemas.microsoft.com/office/drawing/2014/main" id="{95DEC359-89DF-610E-B71A-AE0D7868C7FD}"/>
              </a:ext>
            </a:extLst>
          </p:cNvPr>
          <p:cNvSpPr txBox="1">
            <a:spLocks/>
          </p:cNvSpPr>
          <p:nvPr/>
        </p:nvSpPr>
        <p:spPr>
          <a:xfrm>
            <a:off x="9735671" y="1621135"/>
            <a:ext cx="2456329" cy="4296151"/>
          </a:xfrm>
          <a:prstGeom prst="rect">
            <a:avLst/>
          </a:prstGeom>
        </p:spPr>
        <p:txBody>
          <a:bodyPr vert="horz" lIns="91440" tIns="45720" rIns="91440" bIns="45720" rtlCol="0" anchor="t">
            <a:normAutofit/>
          </a:bodyPr>
          <a:lstStyle>
            <a:defPPr>
              <a:defRPr lang="en-US"/>
            </a:defPPr>
            <a:lvl1pPr marL="228600" marR="0" lvl="0" indent="-228600" fontAlgn="auto">
              <a:lnSpc>
                <a:spcPct val="90000"/>
              </a:lnSpc>
              <a:spcBef>
                <a:spcPts val="1000"/>
              </a:spcBef>
              <a:spcAft>
                <a:spcPts val="0"/>
              </a:spcAft>
              <a:buClrTx/>
              <a:buSzTx/>
              <a:buFont typeface="Arial" panose="020B0604020202020204" pitchFamily="34" charset="0"/>
              <a:buChar char="•"/>
              <a:tabLst/>
              <a:defRPr>
                <a:solidFill>
                  <a:srgbClr val="000000"/>
                </a:solidFill>
                <a:latin typeface="Tenorite"/>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XXXX</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XXXX</a:t>
            </a:r>
          </a:p>
        </p:txBody>
      </p:sp>
      <p:sp>
        <p:nvSpPr>
          <p:cNvPr id="7" name="TextBox 6">
            <a:extLst>
              <a:ext uri="{FF2B5EF4-FFF2-40B4-BE49-F238E27FC236}">
                <a16:creationId xmlns:a16="http://schemas.microsoft.com/office/drawing/2014/main" id="{D7A2C3B0-4584-2F5D-3DCF-3DC7DECDDFC9}"/>
              </a:ext>
            </a:extLst>
          </p:cNvPr>
          <p:cNvSpPr txBox="1"/>
          <p:nvPr/>
        </p:nvSpPr>
        <p:spPr>
          <a:xfrm rot="18730926">
            <a:off x="3048000" y="2520774"/>
            <a:ext cx="4876800" cy="1107996"/>
          </a:xfrm>
          <a:prstGeom prst="rect">
            <a:avLst/>
          </a:prstGeom>
          <a:noFill/>
        </p:spPr>
        <p:txBody>
          <a:bodyPr wrap="square" rtlCol="0">
            <a:spAutoFit/>
          </a:bodyPr>
          <a:lstStyle/>
          <a:p>
            <a:r>
              <a:rPr lang="en-US" sz="6600" b="1" dirty="0">
                <a:solidFill>
                  <a:srgbClr val="FF0000"/>
                </a:solidFill>
              </a:rPr>
              <a:t>BAD CHART</a:t>
            </a:r>
          </a:p>
        </p:txBody>
      </p:sp>
    </p:spTree>
    <p:extLst>
      <p:ext uri="{BB962C8B-B14F-4D97-AF65-F5344CB8AC3E}">
        <p14:creationId xmlns:p14="http://schemas.microsoft.com/office/powerpoint/2010/main" val="38632590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99C8CE-7534-A244-ABE9-5BED2DFEFBDF}" type="datetime1">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6/19/2023</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37183"/>
                </a:solidFill>
                <a:effectLst/>
                <a:uLnTx/>
                <a:uFillTx/>
                <a:latin typeface="Tenorite"/>
                <a:ea typeface="+mn-ea"/>
                <a:cs typeface="+mn-cs"/>
              </a:rPr>
              <a:t>Energy to GDP per Capita Comparison</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10" name="Title 1">
            <a:extLst>
              <a:ext uri="{FF2B5EF4-FFF2-40B4-BE49-F238E27FC236}">
                <a16:creationId xmlns:a16="http://schemas.microsoft.com/office/drawing/2014/main" id="{928F7A46-05F3-FE97-2D31-EDF0697FEE18}"/>
              </a:ext>
            </a:extLst>
          </p:cNvPr>
          <p:cNvSpPr txBox="1">
            <a:spLocks/>
          </p:cNvSpPr>
          <p:nvPr/>
        </p:nvSpPr>
        <p:spPr>
          <a:xfrm>
            <a:off x="0" y="0"/>
            <a:ext cx="12192000" cy="68618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3600" b="1" i="0" u="none" strike="noStrike" kern="1200" cap="none" spc="0" normalizeH="0" baseline="0" noProof="0" dirty="0">
                <a:ln>
                  <a:noFill/>
                </a:ln>
                <a:solidFill>
                  <a:srgbClr val="000000"/>
                </a:solidFill>
                <a:effectLst/>
                <a:uLnTx/>
                <a:uFillTx/>
                <a:latin typeface="Tenorite"/>
                <a:ea typeface="+mj-ea"/>
                <a:cs typeface="+mj-cs"/>
              </a:rPr>
              <a:t>Top 5 / Bottom 5 – Energy Mix</a:t>
            </a:r>
            <a:endParaRPr kumimoji="0" lang="en-US" sz="3600" b="1" i="0" u="none" strike="noStrike" kern="1200" cap="none" spc="0" normalizeH="0" baseline="0" noProof="0" dirty="0">
              <a:ln>
                <a:noFill/>
              </a:ln>
              <a:solidFill>
                <a:srgbClr val="000000"/>
              </a:solidFill>
              <a:effectLst/>
              <a:uLnTx/>
              <a:uFillTx/>
              <a:latin typeface="Tenorite"/>
              <a:ea typeface="+mj-ea"/>
              <a:cs typeface="+mj-cs"/>
            </a:endParaRPr>
          </a:p>
        </p:txBody>
      </p:sp>
      <p:pic>
        <p:nvPicPr>
          <p:cNvPr id="4" name="Picture 3">
            <a:extLst>
              <a:ext uri="{FF2B5EF4-FFF2-40B4-BE49-F238E27FC236}">
                <a16:creationId xmlns:a16="http://schemas.microsoft.com/office/drawing/2014/main" id="{7A941233-06AB-234E-76C1-0131EB16264F}"/>
              </a:ext>
            </a:extLst>
          </p:cNvPr>
          <p:cNvPicPr>
            <a:picLocks noChangeAspect="1"/>
          </p:cNvPicPr>
          <p:nvPr/>
        </p:nvPicPr>
        <p:blipFill>
          <a:blip r:embed="rId2"/>
          <a:stretch>
            <a:fillRect/>
          </a:stretch>
        </p:blipFill>
        <p:spPr>
          <a:xfrm>
            <a:off x="662469" y="814422"/>
            <a:ext cx="9082166" cy="4744890"/>
          </a:xfrm>
          <a:prstGeom prst="rect">
            <a:avLst/>
          </a:prstGeom>
        </p:spPr>
      </p:pic>
      <p:sp>
        <p:nvSpPr>
          <p:cNvPr id="2" name="Content Placeholder 4">
            <a:extLst>
              <a:ext uri="{FF2B5EF4-FFF2-40B4-BE49-F238E27FC236}">
                <a16:creationId xmlns:a16="http://schemas.microsoft.com/office/drawing/2014/main" id="{29B6A997-AE06-F0C7-0C24-6D5C5CD7F5C1}"/>
              </a:ext>
            </a:extLst>
          </p:cNvPr>
          <p:cNvSpPr txBox="1">
            <a:spLocks/>
          </p:cNvSpPr>
          <p:nvPr/>
        </p:nvSpPr>
        <p:spPr>
          <a:xfrm>
            <a:off x="9744635" y="1621135"/>
            <a:ext cx="2447365" cy="3938177"/>
          </a:xfrm>
          <a:prstGeom prst="rect">
            <a:avLst/>
          </a:prstGeom>
        </p:spPr>
        <p:txBody>
          <a:bodyPr vert="horz" lIns="91440" tIns="45720" rIns="91440" bIns="45720" rtlCol="0" anchor="t">
            <a:normAutofit/>
          </a:bodyPr>
          <a:lstStyle>
            <a:defPPr>
              <a:defRPr lang="en-US"/>
            </a:defPPr>
            <a:lvl1pPr marL="228600" marR="0" lvl="0" indent="-228600" fontAlgn="auto">
              <a:lnSpc>
                <a:spcPct val="90000"/>
              </a:lnSpc>
              <a:spcBef>
                <a:spcPts val="1000"/>
              </a:spcBef>
              <a:spcAft>
                <a:spcPts val="0"/>
              </a:spcAft>
              <a:buClrTx/>
              <a:buSzTx/>
              <a:buFont typeface="Arial" panose="020B0604020202020204" pitchFamily="34" charset="0"/>
              <a:buChar char="•"/>
              <a:tabLst/>
              <a:defRPr>
                <a:solidFill>
                  <a:srgbClr val="000000"/>
                </a:solidFill>
                <a:latin typeface="Tenorite"/>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XXXX</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XXXX</a:t>
            </a:r>
          </a:p>
        </p:txBody>
      </p:sp>
      <p:sp>
        <p:nvSpPr>
          <p:cNvPr id="7" name="TextBox 6">
            <a:extLst>
              <a:ext uri="{FF2B5EF4-FFF2-40B4-BE49-F238E27FC236}">
                <a16:creationId xmlns:a16="http://schemas.microsoft.com/office/drawing/2014/main" id="{E9718456-D9AB-9F30-EF22-5A95F07A3CB9}"/>
              </a:ext>
            </a:extLst>
          </p:cNvPr>
          <p:cNvSpPr txBox="1"/>
          <p:nvPr/>
        </p:nvSpPr>
        <p:spPr>
          <a:xfrm rot="18730926">
            <a:off x="3048000" y="2520774"/>
            <a:ext cx="4876800" cy="1107996"/>
          </a:xfrm>
          <a:prstGeom prst="rect">
            <a:avLst/>
          </a:prstGeom>
          <a:noFill/>
        </p:spPr>
        <p:txBody>
          <a:bodyPr wrap="square" rtlCol="0">
            <a:spAutoFit/>
          </a:bodyPr>
          <a:lstStyle/>
          <a:p>
            <a:r>
              <a:rPr lang="en-US" sz="6600" b="1" dirty="0">
                <a:solidFill>
                  <a:srgbClr val="FF0000"/>
                </a:solidFill>
              </a:rPr>
              <a:t>BAD CHART</a:t>
            </a:r>
          </a:p>
        </p:txBody>
      </p:sp>
    </p:spTree>
    <p:extLst>
      <p:ext uri="{BB962C8B-B14F-4D97-AF65-F5344CB8AC3E}">
        <p14:creationId xmlns:p14="http://schemas.microsoft.com/office/powerpoint/2010/main" val="3623307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56B7E-1633-44AB-8584-82DF5B726834}"/>
              </a:ext>
            </a:extLst>
          </p:cNvPr>
          <p:cNvSpPr>
            <a:spLocks noGrp="1"/>
          </p:cNvSpPr>
          <p:nvPr>
            <p:ph type="title"/>
          </p:nvPr>
        </p:nvSpPr>
        <p:spPr>
          <a:xfrm>
            <a:off x="1167492" y="381000"/>
            <a:ext cx="9779183" cy="1325563"/>
          </a:xfrm>
        </p:spPr>
        <p:txBody>
          <a:bodyPr/>
          <a:lstStyle/>
          <a:p>
            <a:r>
              <a:rPr lang="en-US" dirty="0"/>
              <a:t>Description / Definitions</a:t>
            </a:r>
          </a:p>
        </p:txBody>
      </p:sp>
      <p:sp>
        <p:nvSpPr>
          <p:cNvPr id="3" name="Text Placeholder 2">
            <a:extLst>
              <a:ext uri="{FF2B5EF4-FFF2-40B4-BE49-F238E27FC236}">
                <a16:creationId xmlns:a16="http://schemas.microsoft.com/office/drawing/2014/main" id="{EFB90AB4-D228-4548-B072-726498212362}"/>
              </a:ext>
            </a:extLst>
          </p:cNvPr>
          <p:cNvSpPr>
            <a:spLocks noGrp="1"/>
          </p:cNvSpPr>
          <p:nvPr>
            <p:ph idx="11"/>
          </p:nvPr>
        </p:nvSpPr>
        <p:spPr>
          <a:xfrm>
            <a:off x="1167493" y="2005689"/>
            <a:ext cx="4663440" cy="522514"/>
          </a:xfrm>
        </p:spPr>
        <p:txBody>
          <a:bodyPr/>
          <a:lstStyle/>
          <a:p>
            <a:r>
              <a:rPr lang="en-US" dirty="0"/>
              <a:t>Description</a:t>
            </a:r>
          </a:p>
        </p:txBody>
      </p:sp>
      <p:sp>
        <p:nvSpPr>
          <p:cNvPr id="4" name="Content Placeholder 3">
            <a:extLst>
              <a:ext uri="{FF2B5EF4-FFF2-40B4-BE49-F238E27FC236}">
                <a16:creationId xmlns:a16="http://schemas.microsoft.com/office/drawing/2014/main" id="{950677C9-3E42-427F-93B8-526692906471}"/>
              </a:ext>
            </a:extLst>
          </p:cNvPr>
          <p:cNvSpPr>
            <a:spLocks noGrp="1"/>
          </p:cNvSpPr>
          <p:nvPr>
            <p:ph idx="1"/>
          </p:nvPr>
        </p:nvSpPr>
        <p:spPr>
          <a:xfrm>
            <a:off x="1167493" y="2528203"/>
            <a:ext cx="4663440" cy="2828613"/>
          </a:xfrm>
        </p:spPr>
        <p:txBody>
          <a:bodyPr vert="horz" lIns="91440" tIns="45720" rIns="91440" bIns="45720" rtlCol="0" anchor="t">
            <a:normAutofit/>
          </a:bodyPr>
          <a:lstStyle/>
          <a:p>
            <a:pPr marL="342900" indent="-342900">
              <a:buFont typeface="Arial" panose="020B0604020202020204" pitchFamily="34" charset="0"/>
              <a:buChar char="•"/>
            </a:pPr>
            <a:r>
              <a:rPr lang="en-US" dirty="0"/>
              <a:t>Analysis utilized energy &amp; economic related data sets from the Bureau of Economic Analysis, US Census Bureau, Energy Information Agency, &amp; International Information Agency.</a:t>
            </a:r>
          </a:p>
          <a:p>
            <a:pPr marL="342900" indent="-342900">
              <a:buFont typeface="Arial" panose="020B0604020202020204" pitchFamily="34" charset="0"/>
              <a:buChar char="•"/>
            </a:pPr>
            <a:r>
              <a:rPr lang="en-US" dirty="0"/>
              <a:t>Years Reviewed: 1970, 1980, 1990, 2000, 2010, 2020</a:t>
            </a:r>
          </a:p>
          <a:p>
            <a:endParaRPr lang="en-US" dirty="0"/>
          </a:p>
        </p:txBody>
      </p:sp>
      <p:sp>
        <p:nvSpPr>
          <p:cNvPr id="6" name="Text Placeholder 5">
            <a:extLst>
              <a:ext uri="{FF2B5EF4-FFF2-40B4-BE49-F238E27FC236}">
                <a16:creationId xmlns:a16="http://schemas.microsoft.com/office/drawing/2014/main" id="{F5018B6D-E395-49AD-92AD-AD69E3AB40C3}"/>
              </a:ext>
            </a:extLst>
          </p:cNvPr>
          <p:cNvSpPr>
            <a:spLocks noGrp="1"/>
          </p:cNvSpPr>
          <p:nvPr>
            <p:ph idx="12"/>
          </p:nvPr>
        </p:nvSpPr>
        <p:spPr>
          <a:xfrm>
            <a:off x="6283235" y="2005689"/>
            <a:ext cx="4663440" cy="522514"/>
          </a:xfrm>
        </p:spPr>
        <p:txBody>
          <a:bodyPr/>
          <a:lstStyle/>
          <a:p>
            <a:r>
              <a:rPr lang="en-US" dirty="0"/>
              <a:t>Definitions</a:t>
            </a:r>
          </a:p>
        </p:txBody>
      </p:sp>
      <p:sp>
        <p:nvSpPr>
          <p:cNvPr id="5" name="Content Placeholder 4">
            <a:extLst>
              <a:ext uri="{FF2B5EF4-FFF2-40B4-BE49-F238E27FC236}">
                <a16:creationId xmlns:a16="http://schemas.microsoft.com/office/drawing/2014/main" id="{BDB9D020-1E25-453D-83DF-1420ACD3968D}"/>
              </a:ext>
            </a:extLst>
          </p:cNvPr>
          <p:cNvSpPr>
            <a:spLocks noGrp="1"/>
          </p:cNvSpPr>
          <p:nvPr>
            <p:ph idx="10"/>
          </p:nvPr>
        </p:nvSpPr>
        <p:spPr>
          <a:xfrm>
            <a:off x="6283235" y="2528203"/>
            <a:ext cx="4663440" cy="2828613"/>
          </a:xfrm>
        </p:spPr>
        <p:txBody>
          <a:bodyPr vert="horz" lIns="91440" tIns="45720" rIns="91440" bIns="45720" rtlCol="0" anchor="t">
            <a:normAutofit fontScale="77500" lnSpcReduction="20000"/>
          </a:bodyPr>
          <a:lstStyle/>
          <a:p>
            <a:r>
              <a:rPr lang="en-US" dirty="0"/>
              <a:t>GDP: The total monetary value, or market value, of finished goods and services produced within a country during a period.</a:t>
            </a:r>
          </a:p>
          <a:p>
            <a:r>
              <a:rPr lang="en-US" dirty="0"/>
              <a:t>GDP per capita:  Economic metric that breaks down a country's economic output per person.</a:t>
            </a:r>
          </a:p>
          <a:p>
            <a:r>
              <a:rPr lang="en-US" dirty="0"/>
              <a:t>Fossil Fuels: Includes Coal, Crude Oil, &amp; Natural Gas</a:t>
            </a:r>
          </a:p>
          <a:p>
            <a:r>
              <a:rPr lang="en-US" dirty="0"/>
              <a:t>Nuclear: </a:t>
            </a:r>
            <a:r>
              <a:rPr lang="en-US" sz="1800" b="0" i="0" u="none" strike="noStrike" baseline="0" dirty="0">
                <a:solidFill>
                  <a:srgbClr val="000000"/>
                </a:solidFill>
                <a:latin typeface="Whitney"/>
              </a:rPr>
              <a:t>Nuclear electric power production in Btu, </a:t>
            </a:r>
            <a:r>
              <a:rPr lang="en-US" sz="1800" i="0" u="none" strike="noStrike" baseline="0" dirty="0">
                <a:solidFill>
                  <a:srgbClr val="000000"/>
                </a:solidFill>
                <a:latin typeface="Whitney"/>
              </a:rPr>
              <a:t>which also equals consumption</a:t>
            </a:r>
            <a:r>
              <a:rPr lang="en-US" sz="1800" b="0" i="0" u="none" strike="noStrike" baseline="0" dirty="0">
                <a:solidFill>
                  <a:srgbClr val="000000"/>
                </a:solidFill>
                <a:latin typeface="Whitney"/>
              </a:rPr>
              <a:t>, is the nuclear electricity net generation multiplied by the average heat rate of the nuclear power plants. </a:t>
            </a:r>
            <a:endParaRPr lang="en-US" dirty="0"/>
          </a:p>
          <a:p>
            <a:r>
              <a:rPr lang="en-US" dirty="0"/>
              <a:t>Renewables: Includes Biofuels, Geothermal, Hydroelectric, Solar, </a:t>
            </a:r>
            <a:r>
              <a:rPr lang="en-US" dirty="0" err="1"/>
              <a:t>Wind,Wood</a:t>
            </a:r>
            <a:r>
              <a:rPr lang="en-US" dirty="0"/>
              <a:t>, &amp; Biomass Waste</a:t>
            </a:r>
          </a:p>
        </p:txBody>
      </p:sp>
      <p:sp>
        <p:nvSpPr>
          <p:cNvPr id="7" name="Date Placeholder 6">
            <a:extLst>
              <a:ext uri="{FF2B5EF4-FFF2-40B4-BE49-F238E27FC236}">
                <a16:creationId xmlns:a16="http://schemas.microsoft.com/office/drawing/2014/main" id="{1EB64BEF-8367-144A-9F53-7A1282A32569}"/>
              </a:ext>
            </a:extLst>
          </p:cNvPr>
          <p:cNvSpPr>
            <a:spLocks noGrp="1"/>
          </p:cNvSpPr>
          <p:nvPr>
            <p:ph type="dt" sz="half" idx="2"/>
          </p:nvPr>
        </p:nvSpPr>
        <p:spPr>
          <a:xfrm>
            <a:off x="381000" y="6356350"/>
            <a:ext cx="274320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0B931EDA-BCF8-BB4B-B4D1-2CFE062FA080}" type="datetime1">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6/19/2023</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8" name="Footer Placeholder 7">
            <a:extLst>
              <a:ext uri="{FF2B5EF4-FFF2-40B4-BE49-F238E27FC236}">
                <a16:creationId xmlns:a16="http://schemas.microsoft.com/office/drawing/2014/main" id="{0DD1986A-9AF9-5C45-BE85-20D5AA267AE1}"/>
              </a:ext>
            </a:extLst>
          </p:cNvPr>
          <p:cNvSpPr>
            <a:spLocks noGrp="1"/>
          </p:cNvSpPr>
          <p:nvPr>
            <p:ph type="ftr" sz="quarter" idx="3"/>
          </p:nvPr>
        </p:nvSpPr>
        <p:spPr>
          <a:xfrm>
            <a:off x="4038600" y="6356350"/>
            <a:ext cx="4114800" cy="365125"/>
          </a:xfrm>
        </p:spPr>
        <p:txBody>
          <a:bodyPr/>
          <a:lstStyle/>
          <a:p>
            <a:r>
              <a:rPr lang="en-US" dirty="0"/>
              <a:t>Energy to GDP per Capita Comparison</a:t>
            </a:r>
          </a:p>
        </p:txBody>
      </p:sp>
      <p:sp>
        <p:nvSpPr>
          <p:cNvPr id="9" name="Slide Number Placeholder 8">
            <a:extLst>
              <a:ext uri="{FF2B5EF4-FFF2-40B4-BE49-F238E27FC236}">
                <a16:creationId xmlns:a16="http://schemas.microsoft.com/office/drawing/2014/main" id="{6FD448B0-743E-0045-8131-69B4EEC58365}"/>
              </a:ext>
            </a:extLst>
          </p:cNvPr>
          <p:cNvSpPr>
            <a:spLocks noGrp="1"/>
          </p:cNvSpPr>
          <p:nvPr>
            <p:ph type="sldNum" sz="quarter" idx="4"/>
          </p:nvPr>
        </p:nvSpPr>
        <p:spPr>
          <a:xfrm>
            <a:off x="10153276" y="6356350"/>
            <a:ext cx="1657723" cy="365125"/>
          </a:xfrm>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0" i="0" u="none" strike="noStrike" kern="1200" cap="none" spc="0" normalizeH="0" baseline="0" noProof="0" smtClean="0">
                <a:ln>
                  <a:noFill/>
                </a:ln>
                <a:solidFill>
                  <a:srgbClr val="DAE5EF"/>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dirty="0">
              <a:ln>
                <a:noFill/>
              </a:ln>
              <a:solidFill>
                <a:srgbClr val="DAE5EF"/>
              </a:solidFill>
              <a:effectLst/>
              <a:uLnTx/>
              <a:uFillTx/>
              <a:latin typeface="Tenorite"/>
              <a:ea typeface="+mn-ea"/>
              <a:cs typeface="+mn-cs"/>
            </a:endParaRPr>
          </a:p>
        </p:txBody>
      </p:sp>
    </p:spTree>
    <p:extLst>
      <p:ext uri="{BB962C8B-B14F-4D97-AF65-F5344CB8AC3E}">
        <p14:creationId xmlns:p14="http://schemas.microsoft.com/office/powerpoint/2010/main" val="24214639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99C8CE-7534-A244-ABE9-5BED2DFEFBDF}" type="datetime1">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6/19/2023</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37183"/>
                </a:solidFill>
                <a:effectLst/>
                <a:uLnTx/>
                <a:uFillTx/>
                <a:latin typeface="Tenorite"/>
                <a:ea typeface="+mn-ea"/>
                <a:cs typeface="+mn-cs"/>
              </a:rPr>
              <a:t>Energy to GDP per Capita Comparison</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10" name="Title 1">
            <a:extLst>
              <a:ext uri="{FF2B5EF4-FFF2-40B4-BE49-F238E27FC236}">
                <a16:creationId xmlns:a16="http://schemas.microsoft.com/office/drawing/2014/main" id="{928F7A46-05F3-FE97-2D31-EDF0697FEE18}"/>
              </a:ext>
            </a:extLst>
          </p:cNvPr>
          <p:cNvSpPr txBox="1">
            <a:spLocks/>
          </p:cNvSpPr>
          <p:nvPr/>
        </p:nvSpPr>
        <p:spPr>
          <a:xfrm>
            <a:off x="0" y="0"/>
            <a:ext cx="12192000" cy="68618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3600" b="1" i="0" u="none" strike="noStrike" kern="1200" cap="none" spc="0" normalizeH="0" baseline="0" noProof="0" dirty="0">
                <a:ln>
                  <a:noFill/>
                </a:ln>
                <a:solidFill>
                  <a:srgbClr val="000000"/>
                </a:solidFill>
                <a:effectLst/>
                <a:uLnTx/>
                <a:uFillTx/>
                <a:latin typeface="Tenorite"/>
                <a:ea typeface="+mj-ea"/>
                <a:cs typeface="+mj-cs"/>
              </a:rPr>
              <a:t>Top 5 / Bottom 5 – Energy Mix</a:t>
            </a:r>
            <a:endParaRPr kumimoji="0" lang="en-US" sz="3600" b="1" i="0" u="none" strike="noStrike" kern="1200" cap="none" spc="0" normalizeH="0" baseline="0" noProof="0" dirty="0">
              <a:ln>
                <a:noFill/>
              </a:ln>
              <a:solidFill>
                <a:srgbClr val="000000"/>
              </a:solidFill>
              <a:effectLst/>
              <a:uLnTx/>
              <a:uFillTx/>
              <a:latin typeface="Tenorite"/>
              <a:ea typeface="+mj-ea"/>
              <a:cs typeface="+mj-cs"/>
            </a:endParaRPr>
          </a:p>
        </p:txBody>
      </p:sp>
      <p:pic>
        <p:nvPicPr>
          <p:cNvPr id="4" name="Picture 3">
            <a:extLst>
              <a:ext uri="{FF2B5EF4-FFF2-40B4-BE49-F238E27FC236}">
                <a16:creationId xmlns:a16="http://schemas.microsoft.com/office/drawing/2014/main" id="{BF020963-5A73-DDF2-50B2-0F5508C2A449}"/>
              </a:ext>
            </a:extLst>
          </p:cNvPr>
          <p:cNvPicPr>
            <a:picLocks noChangeAspect="1"/>
          </p:cNvPicPr>
          <p:nvPr/>
        </p:nvPicPr>
        <p:blipFill>
          <a:blip r:embed="rId2"/>
          <a:stretch>
            <a:fillRect/>
          </a:stretch>
        </p:blipFill>
        <p:spPr>
          <a:xfrm>
            <a:off x="620111" y="818441"/>
            <a:ext cx="9115560" cy="5067046"/>
          </a:xfrm>
          <a:prstGeom prst="rect">
            <a:avLst/>
          </a:prstGeom>
        </p:spPr>
      </p:pic>
      <p:sp>
        <p:nvSpPr>
          <p:cNvPr id="2" name="Content Placeholder 4">
            <a:extLst>
              <a:ext uri="{FF2B5EF4-FFF2-40B4-BE49-F238E27FC236}">
                <a16:creationId xmlns:a16="http://schemas.microsoft.com/office/drawing/2014/main" id="{9E227608-9BFD-77A1-A7BA-6D24CC5F5743}"/>
              </a:ext>
            </a:extLst>
          </p:cNvPr>
          <p:cNvSpPr txBox="1">
            <a:spLocks/>
          </p:cNvSpPr>
          <p:nvPr/>
        </p:nvSpPr>
        <p:spPr>
          <a:xfrm>
            <a:off x="9744635" y="1621135"/>
            <a:ext cx="2447365" cy="4264352"/>
          </a:xfrm>
          <a:prstGeom prst="rect">
            <a:avLst/>
          </a:prstGeom>
        </p:spPr>
        <p:txBody>
          <a:bodyPr vert="horz" lIns="91440" tIns="45720" rIns="91440" bIns="45720" rtlCol="0" anchor="t">
            <a:normAutofit/>
          </a:bodyPr>
          <a:lstStyle>
            <a:defPPr>
              <a:defRPr lang="en-US"/>
            </a:defPPr>
            <a:lvl1pPr marL="228600" marR="0" lvl="0" indent="-228600" fontAlgn="auto">
              <a:lnSpc>
                <a:spcPct val="90000"/>
              </a:lnSpc>
              <a:spcBef>
                <a:spcPts val="1000"/>
              </a:spcBef>
              <a:spcAft>
                <a:spcPts val="0"/>
              </a:spcAft>
              <a:buClrTx/>
              <a:buSzTx/>
              <a:buFont typeface="Arial" panose="020B0604020202020204" pitchFamily="34" charset="0"/>
              <a:buChar char="•"/>
              <a:tabLst/>
              <a:defRPr>
                <a:solidFill>
                  <a:srgbClr val="000000"/>
                </a:solidFill>
                <a:latin typeface="Tenorite"/>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XXXX</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XXXX</a:t>
            </a:r>
          </a:p>
        </p:txBody>
      </p:sp>
      <p:sp>
        <p:nvSpPr>
          <p:cNvPr id="7" name="TextBox 6">
            <a:extLst>
              <a:ext uri="{FF2B5EF4-FFF2-40B4-BE49-F238E27FC236}">
                <a16:creationId xmlns:a16="http://schemas.microsoft.com/office/drawing/2014/main" id="{9548E578-3F31-7170-6C0B-C0EC227F9E03}"/>
              </a:ext>
            </a:extLst>
          </p:cNvPr>
          <p:cNvSpPr txBox="1"/>
          <p:nvPr/>
        </p:nvSpPr>
        <p:spPr>
          <a:xfrm rot="18730926">
            <a:off x="3048000" y="2520774"/>
            <a:ext cx="4876800" cy="1107996"/>
          </a:xfrm>
          <a:prstGeom prst="rect">
            <a:avLst/>
          </a:prstGeom>
          <a:noFill/>
        </p:spPr>
        <p:txBody>
          <a:bodyPr wrap="square" rtlCol="0">
            <a:spAutoFit/>
          </a:bodyPr>
          <a:lstStyle/>
          <a:p>
            <a:r>
              <a:rPr lang="en-US" sz="6600" b="1" dirty="0">
                <a:solidFill>
                  <a:srgbClr val="FF0000"/>
                </a:solidFill>
              </a:rPr>
              <a:t>BAD CHART</a:t>
            </a:r>
          </a:p>
        </p:txBody>
      </p:sp>
    </p:spTree>
    <p:extLst>
      <p:ext uri="{BB962C8B-B14F-4D97-AF65-F5344CB8AC3E}">
        <p14:creationId xmlns:p14="http://schemas.microsoft.com/office/powerpoint/2010/main" val="10796110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99C8CE-7534-A244-ABE9-5BED2DFEFBDF}" type="datetime1">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6/19/2023</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37183"/>
                </a:solidFill>
                <a:effectLst/>
                <a:uLnTx/>
                <a:uFillTx/>
                <a:latin typeface="Tenorite"/>
                <a:ea typeface="+mn-ea"/>
                <a:cs typeface="+mn-cs"/>
              </a:rPr>
              <a:t>Energy to GDP per Capita Comparison</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10" name="Title 1">
            <a:extLst>
              <a:ext uri="{FF2B5EF4-FFF2-40B4-BE49-F238E27FC236}">
                <a16:creationId xmlns:a16="http://schemas.microsoft.com/office/drawing/2014/main" id="{928F7A46-05F3-FE97-2D31-EDF0697FEE18}"/>
              </a:ext>
            </a:extLst>
          </p:cNvPr>
          <p:cNvSpPr txBox="1">
            <a:spLocks/>
          </p:cNvSpPr>
          <p:nvPr/>
        </p:nvSpPr>
        <p:spPr>
          <a:xfrm>
            <a:off x="0" y="0"/>
            <a:ext cx="12192000" cy="68618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3600" b="1" i="0" u="none" strike="noStrike" kern="1200" cap="none" spc="0" normalizeH="0" baseline="0" noProof="0" dirty="0">
                <a:ln>
                  <a:noFill/>
                </a:ln>
                <a:solidFill>
                  <a:srgbClr val="000000"/>
                </a:solidFill>
                <a:effectLst/>
                <a:uLnTx/>
                <a:uFillTx/>
                <a:latin typeface="Tenorite"/>
                <a:ea typeface="+mj-ea"/>
                <a:cs typeface="+mj-cs"/>
              </a:rPr>
              <a:t>Top 5 - States</a:t>
            </a:r>
            <a:endParaRPr kumimoji="0" lang="en-US" sz="3600" b="1" i="0" u="none" strike="noStrike" kern="1200" cap="none" spc="0" normalizeH="0" baseline="0" noProof="0" dirty="0">
              <a:ln>
                <a:noFill/>
              </a:ln>
              <a:solidFill>
                <a:srgbClr val="000000"/>
              </a:solidFill>
              <a:effectLst/>
              <a:uLnTx/>
              <a:uFillTx/>
              <a:latin typeface="Tenorite"/>
              <a:ea typeface="+mj-ea"/>
              <a:cs typeface="+mj-cs"/>
            </a:endParaRPr>
          </a:p>
        </p:txBody>
      </p:sp>
      <p:sp>
        <p:nvSpPr>
          <p:cNvPr id="2" name="Content Placeholder 4">
            <a:extLst>
              <a:ext uri="{FF2B5EF4-FFF2-40B4-BE49-F238E27FC236}">
                <a16:creationId xmlns:a16="http://schemas.microsoft.com/office/drawing/2014/main" id="{6193ECB9-C685-97A6-73BA-53BFB0E56712}"/>
              </a:ext>
            </a:extLst>
          </p:cNvPr>
          <p:cNvSpPr txBox="1">
            <a:spLocks/>
          </p:cNvSpPr>
          <p:nvPr/>
        </p:nvSpPr>
        <p:spPr>
          <a:xfrm>
            <a:off x="9822730" y="1621135"/>
            <a:ext cx="2369270" cy="4424352"/>
          </a:xfrm>
          <a:prstGeom prst="rect">
            <a:avLst/>
          </a:prstGeom>
        </p:spPr>
        <p:txBody>
          <a:bodyPr vert="horz" lIns="91440" tIns="45720" rIns="91440" bIns="45720" rtlCol="0" anchor="t">
            <a:normAutofit/>
          </a:bodyPr>
          <a:lstStyle>
            <a:defPPr>
              <a:defRPr lang="en-US"/>
            </a:defPPr>
            <a:lvl1pPr marL="228600" marR="0" lvl="0" indent="-228600" fontAlgn="auto">
              <a:lnSpc>
                <a:spcPct val="90000"/>
              </a:lnSpc>
              <a:spcBef>
                <a:spcPts val="1000"/>
              </a:spcBef>
              <a:spcAft>
                <a:spcPts val="0"/>
              </a:spcAft>
              <a:buClrTx/>
              <a:buSzTx/>
              <a:buFont typeface="Arial" panose="020B0604020202020204" pitchFamily="34" charset="0"/>
              <a:buChar char="•"/>
              <a:tabLst/>
              <a:defRPr>
                <a:solidFill>
                  <a:srgbClr val="000000"/>
                </a:solidFill>
                <a:latin typeface="Tenorite"/>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XXXX</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XXXX</a:t>
            </a:r>
          </a:p>
        </p:txBody>
      </p:sp>
      <p:pic>
        <p:nvPicPr>
          <p:cNvPr id="8" name="Picture 7">
            <a:extLst>
              <a:ext uri="{FF2B5EF4-FFF2-40B4-BE49-F238E27FC236}">
                <a16:creationId xmlns:a16="http://schemas.microsoft.com/office/drawing/2014/main" id="{C2FFDA84-FC5D-966D-7E99-42BDD2290B12}"/>
              </a:ext>
            </a:extLst>
          </p:cNvPr>
          <p:cNvPicPr>
            <a:picLocks noChangeAspect="1"/>
          </p:cNvPicPr>
          <p:nvPr/>
        </p:nvPicPr>
        <p:blipFill>
          <a:blip r:embed="rId2"/>
          <a:stretch>
            <a:fillRect/>
          </a:stretch>
        </p:blipFill>
        <p:spPr>
          <a:xfrm>
            <a:off x="550115" y="810013"/>
            <a:ext cx="9110289" cy="4838312"/>
          </a:xfrm>
          <a:prstGeom prst="rect">
            <a:avLst/>
          </a:prstGeom>
        </p:spPr>
      </p:pic>
    </p:spTree>
    <p:extLst>
      <p:ext uri="{BB962C8B-B14F-4D97-AF65-F5344CB8AC3E}">
        <p14:creationId xmlns:p14="http://schemas.microsoft.com/office/powerpoint/2010/main" val="31629092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99C8CE-7534-A244-ABE9-5BED2DFEFBDF}" type="datetime1">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6/19/2023</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37183"/>
                </a:solidFill>
                <a:effectLst/>
                <a:uLnTx/>
                <a:uFillTx/>
                <a:latin typeface="Tenorite"/>
                <a:ea typeface="+mn-ea"/>
                <a:cs typeface="+mn-cs"/>
              </a:rPr>
              <a:t>Energy to GDP per Capita Comparison</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10" name="Title 1">
            <a:extLst>
              <a:ext uri="{FF2B5EF4-FFF2-40B4-BE49-F238E27FC236}">
                <a16:creationId xmlns:a16="http://schemas.microsoft.com/office/drawing/2014/main" id="{928F7A46-05F3-FE97-2D31-EDF0697FEE18}"/>
              </a:ext>
            </a:extLst>
          </p:cNvPr>
          <p:cNvSpPr txBox="1">
            <a:spLocks/>
          </p:cNvSpPr>
          <p:nvPr/>
        </p:nvSpPr>
        <p:spPr>
          <a:xfrm>
            <a:off x="0" y="0"/>
            <a:ext cx="12192000" cy="68618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3600" b="1" i="0" u="none" strike="noStrike" kern="1200" cap="none" spc="0" normalizeH="0" baseline="0" noProof="0" dirty="0">
                <a:ln>
                  <a:noFill/>
                </a:ln>
                <a:solidFill>
                  <a:srgbClr val="000000"/>
                </a:solidFill>
                <a:effectLst/>
                <a:uLnTx/>
                <a:uFillTx/>
                <a:latin typeface="Tenorite"/>
                <a:ea typeface="+mj-ea"/>
                <a:cs typeface="+mj-cs"/>
              </a:rPr>
              <a:t>Bottom 5 - States</a:t>
            </a:r>
            <a:endParaRPr kumimoji="0" lang="en-US" sz="3600" b="1" i="0" u="none" strike="noStrike" kern="1200" cap="none" spc="0" normalizeH="0" baseline="0" noProof="0" dirty="0">
              <a:ln>
                <a:noFill/>
              </a:ln>
              <a:solidFill>
                <a:srgbClr val="000000"/>
              </a:solidFill>
              <a:effectLst/>
              <a:uLnTx/>
              <a:uFillTx/>
              <a:latin typeface="Tenorite"/>
              <a:ea typeface="+mj-ea"/>
              <a:cs typeface="+mj-cs"/>
            </a:endParaRPr>
          </a:p>
        </p:txBody>
      </p:sp>
      <p:sp>
        <p:nvSpPr>
          <p:cNvPr id="7" name="Content Placeholder 4">
            <a:extLst>
              <a:ext uri="{FF2B5EF4-FFF2-40B4-BE49-F238E27FC236}">
                <a16:creationId xmlns:a16="http://schemas.microsoft.com/office/drawing/2014/main" id="{30D592B6-17A6-4AE9-0AAD-2FE61522C0C3}"/>
              </a:ext>
            </a:extLst>
          </p:cNvPr>
          <p:cNvSpPr txBox="1">
            <a:spLocks/>
          </p:cNvSpPr>
          <p:nvPr/>
        </p:nvSpPr>
        <p:spPr>
          <a:xfrm>
            <a:off x="9918607" y="1852783"/>
            <a:ext cx="2273393" cy="282861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enorite"/>
                <a:ea typeface="+mn-ea"/>
                <a:cs typeface="+mn-cs"/>
              </a:rPr>
              <a:t>XXXX</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enorite"/>
                <a:ea typeface="+mn-ea"/>
                <a:cs typeface="+mn-cs"/>
              </a:rPr>
              <a:t>XXXX</a:t>
            </a:r>
          </a:p>
        </p:txBody>
      </p:sp>
      <p:pic>
        <p:nvPicPr>
          <p:cNvPr id="4" name="Picture 3">
            <a:extLst>
              <a:ext uri="{FF2B5EF4-FFF2-40B4-BE49-F238E27FC236}">
                <a16:creationId xmlns:a16="http://schemas.microsoft.com/office/drawing/2014/main" id="{84223C78-399B-D8E3-ED36-AD599009CF74}"/>
              </a:ext>
            </a:extLst>
          </p:cNvPr>
          <p:cNvPicPr>
            <a:picLocks noChangeAspect="1"/>
          </p:cNvPicPr>
          <p:nvPr/>
        </p:nvPicPr>
        <p:blipFill>
          <a:blip r:embed="rId2"/>
          <a:stretch>
            <a:fillRect/>
          </a:stretch>
        </p:blipFill>
        <p:spPr>
          <a:xfrm>
            <a:off x="624411" y="793073"/>
            <a:ext cx="9091090" cy="5003244"/>
          </a:xfrm>
          <a:prstGeom prst="rect">
            <a:avLst/>
          </a:prstGeom>
        </p:spPr>
      </p:pic>
    </p:spTree>
    <p:extLst>
      <p:ext uri="{BB962C8B-B14F-4D97-AF65-F5344CB8AC3E}">
        <p14:creationId xmlns:p14="http://schemas.microsoft.com/office/powerpoint/2010/main" val="17982544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99C8CE-7534-A244-ABE9-5BED2DFEFBDF}" type="datetime1">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6/19/2023</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37183"/>
                </a:solidFill>
                <a:effectLst/>
                <a:uLnTx/>
                <a:uFillTx/>
                <a:latin typeface="Tenorite"/>
                <a:ea typeface="+mn-ea"/>
                <a:cs typeface="+mn-cs"/>
              </a:rPr>
              <a:t>Energy to GDP per Capita Comparison</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10" name="Title 1">
            <a:extLst>
              <a:ext uri="{FF2B5EF4-FFF2-40B4-BE49-F238E27FC236}">
                <a16:creationId xmlns:a16="http://schemas.microsoft.com/office/drawing/2014/main" id="{928F7A46-05F3-FE97-2D31-EDF0697FEE18}"/>
              </a:ext>
            </a:extLst>
          </p:cNvPr>
          <p:cNvSpPr txBox="1">
            <a:spLocks/>
          </p:cNvSpPr>
          <p:nvPr/>
        </p:nvSpPr>
        <p:spPr>
          <a:xfrm>
            <a:off x="0" y="0"/>
            <a:ext cx="12192000" cy="68618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3600" b="1" i="0" u="none" strike="noStrike" kern="1200" cap="none" spc="0" normalizeH="0" baseline="0" noProof="0" dirty="0">
                <a:ln>
                  <a:noFill/>
                </a:ln>
                <a:solidFill>
                  <a:srgbClr val="000000"/>
                </a:solidFill>
                <a:effectLst/>
                <a:uLnTx/>
                <a:uFillTx/>
                <a:latin typeface="Tenorite"/>
                <a:ea typeface="+mj-ea"/>
                <a:cs typeface="+mj-cs"/>
              </a:rPr>
              <a:t>GDP per Capita Change</a:t>
            </a:r>
            <a:endParaRPr kumimoji="0" lang="en-US" sz="3600" b="1" i="0" u="none" strike="noStrike" kern="1200" cap="none" spc="0" normalizeH="0" baseline="0" noProof="0" dirty="0">
              <a:ln>
                <a:noFill/>
              </a:ln>
              <a:solidFill>
                <a:srgbClr val="000000"/>
              </a:solidFill>
              <a:effectLst/>
              <a:uLnTx/>
              <a:uFillTx/>
              <a:latin typeface="Tenorite"/>
              <a:ea typeface="+mj-ea"/>
              <a:cs typeface="+mj-cs"/>
            </a:endParaRPr>
          </a:p>
        </p:txBody>
      </p:sp>
      <p:sp>
        <p:nvSpPr>
          <p:cNvPr id="7" name="Content Placeholder 4">
            <a:extLst>
              <a:ext uri="{FF2B5EF4-FFF2-40B4-BE49-F238E27FC236}">
                <a16:creationId xmlns:a16="http://schemas.microsoft.com/office/drawing/2014/main" id="{30D592B6-17A6-4AE9-0AAD-2FE61522C0C3}"/>
              </a:ext>
            </a:extLst>
          </p:cNvPr>
          <p:cNvSpPr txBox="1">
            <a:spLocks/>
          </p:cNvSpPr>
          <p:nvPr/>
        </p:nvSpPr>
        <p:spPr>
          <a:xfrm>
            <a:off x="9918607" y="1852783"/>
            <a:ext cx="2273393" cy="282861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enorite"/>
                <a:ea typeface="+mn-ea"/>
                <a:cs typeface="+mn-cs"/>
              </a:rPr>
              <a:t>XXXX</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enorite"/>
                <a:ea typeface="+mn-ea"/>
                <a:cs typeface="+mn-cs"/>
              </a:rPr>
              <a:t>XXXX</a:t>
            </a:r>
          </a:p>
        </p:txBody>
      </p:sp>
      <p:pic>
        <p:nvPicPr>
          <p:cNvPr id="9" name="Picture 8">
            <a:extLst>
              <a:ext uri="{FF2B5EF4-FFF2-40B4-BE49-F238E27FC236}">
                <a16:creationId xmlns:a16="http://schemas.microsoft.com/office/drawing/2014/main" id="{6670B222-4DC6-F145-07AC-8EF68DCC0F9B}"/>
              </a:ext>
            </a:extLst>
          </p:cNvPr>
          <p:cNvPicPr>
            <a:picLocks noChangeAspect="1"/>
          </p:cNvPicPr>
          <p:nvPr/>
        </p:nvPicPr>
        <p:blipFill>
          <a:blip r:embed="rId2"/>
          <a:stretch>
            <a:fillRect/>
          </a:stretch>
        </p:blipFill>
        <p:spPr>
          <a:xfrm>
            <a:off x="650816" y="820006"/>
            <a:ext cx="9043449" cy="5087735"/>
          </a:xfrm>
          <a:prstGeom prst="rect">
            <a:avLst/>
          </a:prstGeom>
        </p:spPr>
      </p:pic>
      <p:sp>
        <p:nvSpPr>
          <p:cNvPr id="2" name="TextBox 1">
            <a:extLst>
              <a:ext uri="{FF2B5EF4-FFF2-40B4-BE49-F238E27FC236}">
                <a16:creationId xmlns:a16="http://schemas.microsoft.com/office/drawing/2014/main" id="{2B4506CA-0AC9-4C6E-8687-0E24603DCC6F}"/>
              </a:ext>
            </a:extLst>
          </p:cNvPr>
          <p:cNvSpPr txBox="1"/>
          <p:nvPr/>
        </p:nvSpPr>
        <p:spPr>
          <a:xfrm rot="18648304">
            <a:off x="1419554" y="2593050"/>
            <a:ext cx="7252447" cy="1569660"/>
          </a:xfrm>
          <a:prstGeom prst="rect">
            <a:avLst/>
          </a:prstGeom>
          <a:noFill/>
        </p:spPr>
        <p:txBody>
          <a:bodyPr wrap="square" rtlCol="0">
            <a:spAutoFit/>
          </a:bodyPr>
          <a:lstStyle/>
          <a:p>
            <a:r>
              <a:rPr lang="en-US" sz="9600" b="1" dirty="0">
                <a:solidFill>
                  <a:srgbClr val="FF0000"/>
                </a:solidFill>
              </a:rPr>
              <a:t>????????????</a:t>
            </a:r>
          </a:p>
        </p:txBody>
      </p:sp>
    </p:spTree>
    <p:extLst>
      <p:ext uri="{BB962C8B-B14F-4D97-AF65-F5344CB8AC3E}">
        <p14:creationId xmlns:p14="http://schemas.microsoft.com/office/powerpoint/2010/main" val="272069848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99C8CE-7534-A244-ABE9-5BED2DFEFBDF}" type="datetime1">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6/19/2023</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37183"/>
                </a:solidFill>
                <a:effectLst/>
                <a:uLnTx/>
                <a:uFillTx/>
                <a:latin typeface="Tenorite"/>
                <a:ea typeface="+mn-ea"/>
                <a:cs typeface="+mn-cs"/>
              </a:rPr>
              <a:t>Energy to GDP per Capita Comparison</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10" name="Title 1">
            <a:extLst>
              <a:ext uri="{FF2B5EF4-FFF2-40B4-BE49-F238E27FC236}">
                <a16:creationId xmlns:a16="http://schemas.microsoft.com/office/drawing/2014/main" id="{928F7A46-05F3-FE97-2D31-EDF0697FEE18}"/>
              </a:ext>
            </a:extLst>
          </p:cNvPr>
          <p:cNvSpPr txBox="1">
            <a:spLocks/>
          </p:cNvSpPr>
          <p:nvPr/>
        </p:nvSpPr>
        <p:spPr>
          <a:xfrm>
            <a:off x="0" y="-133350"/>
            <a:ext cx="12192000" cy="68618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3600" b="1" i="0" u="none" strike="noStrike" kern="1200" cap="none" spc="0" normalizeH="0" baseline="0" noProof="0" dirty="0">
                <a:ln>
                  <a:noFill/>
                </a:ln>
                <a:solidFill>
                  <a:srgbClr val="000000"/>
                </a:solidFill>
                <a:effectLst/>
                <a:uLnTx/>
                <a:uFillTx/>
                <a:latin typeface="Tenorite"/>
                <a:ea typeface="+mj-ea"/>
                <a:cs typeface="+mj-cs"/>
              </a:rPr>
              <a:t>XXXX</a:t>
            </a:r>
            <a:endParaRPr kumimoji="0" lang="en-US" sz="3600" b="1" i="0" u="none" strike="noStrike" kern="1200" cap="none" spc="0" normalizeH="0" baseline="0" noProof="0" dirty="0">
              <a:ln>
                <a:noFill/>
              </a:ln>
              <a:solidFill>
                <a:srgbClr val="000000"/>
              </a:solidFill>
              <a:effectLst/>
              <a:uLnTx/>
              <a:uFillTx/>
              <a:latin typeface="Tenorite"/>
              <a:ea typeface="+mj-ea"/>
              <a:cs typeface="+mj-cs"/>
            </a:endParaRPr>
          </a:p>
        </p:txBody>
      </p:sp>
      <p:sp>
        <p:nvSpPr>
          <p:cNvPr id="7" name="Content Placeholder 4">
            <a:extLst>
              <a:ext uri="{FF2B5EF4-FFF2-40B4-BE49-F238E27FC236}">
                <a16:creationId xmlns:a16="http://schemas.microsoft.com/office/drawing/2014/main" id="{30D592B6-17A6-4AE9-0AAD-2FE61522C0C3}"/>
              </a:ext>
            </a:extLst>
          </p:cNvPr>
          <p:cNvSpPr txBox="1">
            <a:spLocks/>
          </p:cNvSpPr>
          <p:nvPr/>
        </p:nvSpPr>
        <p:spPr>
          <a:xfrm>
            <a:off x="9918607" y="1852783"/>
            <a:ext cx="2273393" cy="282861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enorite"/>
                <a:ea typeface="+mn-ea"/>
                <a:cs typeface="+mn-cs"/>
              </a:rPr>
              <a:t>XXXX</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enorite"/>
                <a:ea typeface="+mn-ea"/>
                <a:cs typeface="+mn-cs"/>
              </a:rPr>
              <a:t>XXXX</a:t>
            </a:r>
          </a:p>
        </p:txBody>
      </p:sp>
      <p:pic>
        <p:nvPicPr>
          <p:cNvPr id="4" name="Picture 3">
            <a:extLst>
              <a:ext uri="{FF2B5EF4-FFF2-40B4-BE49-F238E27FC236}">
                <a16:creationId xmlns:a16="http://schemas.microsoft.com/office/drawing/2014/main" id="{4D5D676D-3AE3-C75C-6A53-9DE9086A591B}"/>
              </a:ext>
            </a:extLst>
          </p:cNvPr>
          <p:cNvPicPr>
            <a:picLocks noChangeAspect="1"/>
          </p:cNvPicPr>
          <p:nvPr/>
        </p:nvPicPr>
        <p:blipFill>
          <a:blip r:embed="rId2"/>
          <a:stretch>
            <a:fillRect/>
          </a:stretch>
        </p:blipFill>
        <p:spPr>
          <a:xfrm>
            <a:off x="620604" y="824644"/>
            <a:ext cx="9191348" cy="4737955"/>
          </a:xfrm>
          <a:prstGeom prst="rect">
            <a:avLst/>
          </a:prstGeom>
        </p:spPr>
      </p:pic>
      <p:sp>
        <p:nvSpPr>
          <p:cNvPr id="8" name="TextBox 7">
            <a:extLst>
              <a:ext uri="{FF2B5EF4-FFF2-40B4-BE49-F238E27FC236}">
                <a16:creationId xmlns:a16="http://schemas.microsoft.com/office/drawing/2014/main" id="{33841446-56D6-9ECC-DE51-51C37D6F3483}"/>
              </a:ext>
            </a:extLst>
          </p:cNvPr>
          <p:cNvSpPr txBox="1"/>
          <p:nvPr/>
        </p:nvSpPr>
        <p:spPr>
          <a:xfrm rot="18648304">
            <a:off x="1419554" y="2593050"/>
            <a:ext cx="7252447" cy="156966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dirty="0">
                <a:ln>
                  <a:noFill/>
                </a:ln>
                <a:solidFill>
                  <a:srgbClr val="FF0000"/>
                </a:solidFill>
                <a:effectLst/>
                <a:uLnTx/>
                <a:uFillTx/>
                <a:latin typeface="Tenorite"/>
                <a:ea typeface="+mn-ea"/>
                <a:cs typeface="+mn-cs"/>
              </a:rPr>
              <a:t>????????????</a:t>
            </a:r>
          </a:p>
        </p:txBody>
      </p:sp>
    </p:spTree>
    <p:extLst>
      <p:ext uri="{BB962C8B-B14F-4D97-AF65-F5344CB8AC3E}">
        <p14:creationId xmlns:p14="http://schemas.microsoft.com/office/powerpoint/2010/main" val="26974241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99C8CE-7534-A244-ABE9-5BED2DFEFBDF}" type="datetime1">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6/19/2023</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37183"/>
                </a:solidFill>
                <a:effectLst/>
                <a:uLnTx/>
                <a:uFillTx/>
                <a:latin typeface="Tenorite"/>
                <a:ea typeface="+mn-ea"/>
                <a:cs typeface="+mn-cs"/>
              </a:rPr>
              <a:t>Energy to GDP per Capita Comparison</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10" name="Title 1">
            <a:extLst>
              <a:ext uri="{FF2B5EF4-FFF2-40B4-BE49-F238E27FC236}">
                <a16:creationId xmlns:a16="http://schemas.microsoft.com/office/drawing/2014/main" id="{928F7A46-05F3-FE97-2D31-EDF0697FEE18}"/>
              </a:ext>
            </a:extLst>
          </p:cNvPr>
          <p:cNvSpPr txBox="1">
            <a:spLocks/>
          </p:cNvSpPr>
          <p:nvPr/>
        </p:nvSpPr>
        <p:spPr>
          <a:xfrm>
            <a:off x="0" y="0"/>
            <a:ext cx="12192000" cy="68618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3600" b="1" i="0" u="none" strike="noStrike" kern="1200" cap="none" spc="0" normalizeH="0" baseline="0" noProof="0" dirty="0">
                <a:ln>
                  <a:noFill/>
                </a:ln>
                <a:solidFill>
                  <a:srgbClr val="000000"/>
                </a:solidFill>
                <a:effectLst/>
                <a:uLnTx/>
                <a:uFillTx/>
                <a:latin typeface="Tenorite"/>
                <a:ea typeface="+mj-ea"/>
                <a:cs typeface="+mj-cs"/>
              </a:rPr>
              <a:t>Percent of Change </a:t>
            </a:r>
            <a:endParaRPr kumimoji="0" lang="en-US" sz="3600" b="1" i="0" u="none" strike="noStrike" kern="1200" cap="none" spc="0" normalizeH="0" baseline="0" noProof="0" dirty="0">
              <a:ln>
                <a:noFill/>
              </a:ln>
              <a:solidFill>
                <a:srgbClr val="000000"/>
              </a:solidFill>
              <a:effectLst/>
              <a:uLnTx/>
              <a:uFillTx/>
              <a:latin typeface="Tenorite"/>
              <a:ea typeface="+mj-ea"/>
              <a:cs typeface="+mj-cs"/>
            </a:endParaRPr>
          </a:p>
        </p:txBody>
      </p:sp>
      <p:pic>
        <p:nvPicPr>
          <p:cNvPr id="4" name="Picture 3">
            <a:extLst>
              <a:ext uri="{FF2B5EF4-FFF2-40B4-BE49-F238E27FC236}">
                <a16:creationId xmlns:a16="http://schemas.microsoft.com/office/drawing/2014/main" id="{06930F9A-1489-EBD7-67B9-38B7CA9A9439}"/>
              </a:ext>
            </a:extLst>
          </p:cNvPr>
          <p:cNvPicPr>
            <a:picLocks noChangeAspect="1"/>
          </p:cNvPicPr>
          <p:nvPr/>
        </p:nvPicPr>
        <p:blipFill>
          <a:blip r:embed="rId2"/>
          <a:stretch>
            <a:fillRect/>
          </a:stretch>
        </p:blipFill>
        <p:spPr>
          <a:xfrm>
            <a:off x="612492" y="817318"/>
            <a:ext cx="9064734" cy="5063529"/>
          </a:xfrm>
          <a:prstGeom prst="rect">
            <a:avLst/>
          </a:prstGeom>
        </p:spPr>
      </p:pic>
      <p:sp>
        <p:nvSpPr>
          <p:cNvPr id="2" name="Content Placeholder 4">
            <a:extLst>
              <a:ext uri="{FF2B5EF4-FFF2-40B4-BE49-F238E27FC236}">
                <a16:creationId xmlns:a16="http://schemas.microsoft.com/office/drawing/2014/main" id="{24DADA20-4CB1-C80D-E6C4-DFF512E0D0F0}"/>
              </a:ext>
            </a:extLst>
          </p:cNvPr>
          <p:cNvSpPr txBox="1">
            <a:spLocks/>
          </p:cNvSpPr>
          <p:nvPr/>
        </p:nvSpPr>
        <p:spPr>
          <a:xfrm>
            <a:off x="9677227" y="1621135"/>
            <a:ext cx="2514774" cy="4259712"/>
          </a:xfrm>
          <a:prstGeom prst="rect">
            <a:avLst/>
          </a:prstGeom>
        </p:spPr>
        <p:txBody>
          <a:bodyPr vert="horz" lIns="91440" tIns="45720" rIns="91440" bIns="45720" rtlCol="0" anchor="t">
            <a:normAutofit/>
          </a:bodyPr>
          <a:lstStyle>
            <a:defPPr>
              <a:defRPr lang="en-US"/>
            </a:defPPr>
            <a:lvl1pPr marL="228600" marR="0" lvl="0" indent="-228600" fontAlgn="auto">
              <a:lnSpc>
                <a:spcPct val="90000"/>
              </a:lnSpc>
              <a:spcBef>
                <a:spcPts val="1000"/>
              </a:spcBef>
              <a:spcAft>
                <a:spcPts val="0"/>
              </a:spcAft>
              <a:buClrTx/>
              <a:buSzTx/>
              <a:buFont typeface="Arial" panose="020B0604020202020204" pitchFamily="34" charset="0"/>
              <a:buChar char="•"/>
              <a:tabLst/>
              <a:defRPr>
                <a:solidFill>
                  <a:srgbClr val="000000"/>
                </a:solidFill>
                <a:latin typeface="Tenorite"/>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XXXX</a:t>
            </a:r>
          </a:p>
          <a:p>
            <a:r>
              <a:rPr lang="en-US" dirty="0"/>
              <a:t>XXXX</a:t>
            </a:r>
          </a:p>
        </p:txBody>
      </p:sp>
    </p:spTree>
    <p:extLst>
      <p:ext uri="{BB962C8B-B14F-4D97-AF65-F5344CB8AC3E}">
        <p14:creationId xmlns:p14="http://schemas.microsoft.com/office/powerpoint/2010/main" val="421928269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99C8CE-7534-A244-ABE9-5BED2DFEFBDF}" type="datetime1">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6/19/2023</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37183"/>
                </a:solidFill>
                <a:effectLst/>
                <a:uLnTx/>
                <a:uFillTx/>
                <a:latin typeface="Tenorite"/>
                <a:ea typeface="+mn-ea"/>
                <a:cs typeface="+mn-cs"/>
              </a:rPr>
              <a:t>Energy to GDP per Capita Comparison</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10" name="Title 1">
            <a:extLst>
              <a:ext uri="{FF2B5EF4-FFF2-40B4-BE49-F238E27FC236}">
                <a16:creationId xmlns:a16="http://schemas.microsoft.com/office/drawing/2014/main" id="{928F7A46-05F3-FE97-2D31-EDF0697FEE18}"/>
              </a:ext>
            </a:extLst>
          </p:cNvPr>
          <p:cNvSpPr txBox="1">
            <a:spLocks/>
          </p:cNvSpPr>
          <p:nvPr/>
        </p:nvSpPr>
        <p:spPr>
          <a:xfrm>
            <a:off x="0" y="0"/>
            <a:ext cx="12192000" cy="68618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3600" b="1" i="0" u="none" strike="noStrike" kern="1200" cap="none" spc="0" normalizeH="0" baseline="0" noProof="0" dirty="0">
                <a:ln>
                  <a:noFill/>
                </a:ln>
                <a:solidFill>
                  <a:srgbClr val="000000"/>
                </a:solidFill>
                <a:effectLst/>
                <a:uLnTx/>
                <a:uFillTx/>
                <a:latin typeface="Tenorite"/>
                <a:ea typeface="+mj-ea"/>
                <a:cs typeface="+mj-cs"/>
              </a:rPr>
              <a:t>Top 5 / Bottom 5 – Change Consumption</a:t>
            </a:r>
            <a:endParaRPr kumimoji="0" lang="en-US" sz="3600" b="1" i="0" u="none" strike="noStrike" kern="1200" cap="none" spc="0" normalizeH="0" baseline="0" noProof="0" dirty="0">
              <a:ln>
                <a:noFill/>
              </a:ln>
              <a:solidFill>
                <a:srgbClr val="000000"/>
              </a:solidFill>
              <a:effectLst/>
              <a:uLnTx/>
              <a:uFillTx/>
              <a:latin typeface="Tenorite"/>
              <a:ea typeface="+mj-ea"/>
              <a:cs typeface="+mj-cs"/>
            </a:endParaRPr>
          </a:p>
        </p:txBody>
      </p:sp>
      <p:sp>
        <p:nvSpPr>
          <p:cNvPr id="7" name="Content Placeholder 4">
            <a:extLst>
              <a:ext uri="{FF2B5EF4-FFF2-40B4-BE49-F238E27FC236}">
                <a16:creationId xmlns:a16="http://schemas.microsoft.com/office/drawing/2014/main" id="{30D592B6-17A6-4AE9-0AAD-2FE61522C0C3}"/>
              </a:ext>
            </a:extLst>
          </p:cNvPr>
          <p:cNvSpPr txBox="1">
            <a:spLocks/>
          </p:cNvSpPr>
          <p:nvPr/>
        </p:nvSpPr>
        <p:spPr>
          <a:xfrm>
            <a:off x="9781722" y="1593703"/>
            <a:ext cx="2273393" cy="4281317"/>
          </a:xfrm>
          <a:prstGeom prst="rect">
            <a:avLst/>
          </a:prstGeom>
        </p:spPr>
        <p:txBody>
          <a:bodyPr vert="horz" lIns="91440" tIns="45720" rIns="91440" bIns="45720" rtlCol="0" anchor="t">
            <a:normAutofit fontScale="92500" lnSpcReduction="10000"/>
          </a:bodyPr>
          <a:lstStyle>
            <a:defPPr>
              <a:defRPr lang="en-US"/>
            </a:defPPr>
            <a:lvl1pPr marR="0" lvl="0" indent="0" fontAlgn="auto">
              <a:lnSpc>
                <a:spcPct val="90000"/>
              </a:lnSpc>
              <a:spcBef>
                <a:spcPts val="1000"/>
              </a:spcBef>
              <a:spcAft>
                <a:spcPts val="0"/>
              </a:spcAft>
              <a:buClrTx/>
              <a:buSzTx/>
              <a:buFont typeface="Arial" panose="020B0604020202020204" pitchFamily="34" charset="0"/>
              <a:buNone/>
              <a:tabLst/>
              <a:defRPr>
                <a:solidFill>
                  <a:srgbClr val="000000"/>
                </a:solidFill>
                <a:latin typeface="Tenorite"/>
              </a:defRPr>
            </a:lvl1pPr>
            <a:lvl2pPr marL="228600" lvl="1" indent="-228600">
              <a:lnSpc>
                <a:spcPct val="90000"/>
              </a:lnSpc>
              <a:spcBef>
                <a:spcPts val="1000"/>
              </a:spcBef>
              <a:buFont typeface="Arial" panose="020B0604020202020204" pitchFamily="34" charset="0"/>
              <a:buChar char="•"/>
              <a:defRPr>
                <a:solidFill>
                  <a:srgbClr val="000000"/>
                </a:solidFill>
                <a:latin typeface="Tenorite"/>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Most of the Top 5 Changes were Increases &lt; 1M (BN Btu)</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TX &amp; FL Made the Most Significant Increases in Overall Consumption</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Most of the Bottom 5 Changes were Decreases &lt; 350K (BN Btu)</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NY &amp; OH Made the Most Significant Decreases in Overall Consumption</a:t>
            </a:r>
          </a:p>
        </p:txBody>
      </p:sp>
      <p:pic>
        <p:nvPicPr>
          <p:cNvPr id="8" name="Picture 7">
            <a:extLst>
              <a:ext uri="{FF2B5EF4-FFF2-40B4-BE49-F238E27FC236}">
                <a16:creationId xmlns:a16="http://schemas.microsoft.com/office/drawing/2014/main" id="{00A3986A-D613-458E-AE77-9B40C0D06440}"/>
              </a:ext>
            </a:extLst>
          </p:cNvPr>
          <p:cNvPicPr>
            <a:picLocks noChangeAspect="1"/>
          </p:cNvPicPr>
          <p:nvPr/>
        </p:nvPicPr>
        <p:blipFill>
          <a:blip r:embed="rId2"/>
          <a:stretch>
            <a:fillRect/>
          </a:stretch>
        </p:blipFill>
        <p:spPr>
          <a:xfrm>
            <a:off x="647267" y="841228"/>
            <a:ext cx="9120704" cy="5033792"/>
          </a:xfrm>
          <a:prstGeom prst="rect">
            <a:avLst/>
          </a:prstGeom>
        </p:spPr>
      </p:pic>
    </p:spTree>
    <p:extLst>
      <p:ext uri="{BB962C8B-B14F-4D97-AF65-F5344CB8AC3E}">
        <p14:creationId xmlns:p14="http://schemas.microsoft.com/office/powerpoint/2010/main" val="32621619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99C8CE-7534-A244-ABE9-5BED2DFEFBDF}" type="datetime1">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6/19/2023</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37183"/>
                </a:solidFill>
                <a:effectLst/>
                <a:uLnTx/>
                <a:uFillTx/>
                <a:latin typeface="Tenorite"/>
                <a:ea typeface="+mn-ea"/>
                <a:cs typeface="+mn-cs"/>
              </a:rPr>
              <a:t>Energy to GDP per Capita Comparison</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10" name="Title 1">
            <a:extLst>
              <a:ext uri="{FF2B5EF4-FFF2-40B4-BE49-F238E27FC236}">
                <a16:creationId xmlns:a16="http://schemas.microsoft.com/office/drawing/2014/main" id="{928F7A46-05F3-FE97-2D31-EDF0697FEE18}"/>
              </a:ext>
            </a:extLst>
          </p:cNvPr>
          <p:cNvSpPr txBox="1">
            <a:spLocks/>
          </p:cNvSpPr>
          <p:nvPr/>
        </p:nvSpPr>
        <p:spPr>
          <a:xfrm>
            <a:off x="0" y="0"/>
            <a:ext cx="12192000" cy="68618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3600" b="1" i="0" u="none" strike="noStrike" kern="1200" cap="none" spc="0" normalizeH="0" baseline="0" noProof="0" dirty="0">
                <a:ln>
                  <a:noFill/>
                </a:ln>
                <a:solidFill>
                  <a:srgbClr val="000000"/>
                </a:solidFill>
                <a:effectLst/>
                <a:uLnTx/>
                <a:uFillTx/>
                <a:latin typeface="Tenorite"/>
                <a:ea typeface="+mj-ea"/>
                <a:cs typeface="+mj-cs"/>
              </a:rPr>
              <a:t>Top 5 / Bottom 5 – Change Production</a:t>
            </a:r>
            <a:endParaRPr kumimoji="0" lang="en-US" sz="3600" b="1" i="0" u="none" strike="noStrike" kern="1200" cap="none" spc="0" normalizeH="0" baseline="0" noProof="0" dirty="0">
              <a:ln>
                <a:noFill/>
              </a:ln>
              <a:solidFill>
                <a:srgbClr val="000000"/>
              </a:solidFill>
              <a:effectLst/>
              <a:uLnTx/>
              <a:uFillTx/>
              <a:latin typeface="Tenorite"/>
              <a:ea typeface="+mj-ea"/>
              <a:cs typeface="+mj-cs"/>
            </a:endParaRPr>
          </a:p>
        </p:txBody>
      </p:sp>
      <p:pic>
        <p:nvPicPr>
          <p:cNvPr id="8" name="Picture 7">
            <a:extLst>
              <a:ext uri="{FF2B5EF4-FFF2-40B4-BE49-F238E27FC236}">
                <a16:creationId xmlns:a16="http://schemas.microsoft.com/office/drawing/2014/main" id="{E6CDB16E-BE6E-4A67-566C-2C5611AF83A7}"/>
              </a:ext>
            </a:extLst>
          </p:cNvPr>
          <p:cNvPicPr>
            <a:picLocks noChangeAspect="1"/>
          </p:cNvPicPr>
          <p:nvPr/>
        </p:nvPicPr>
        <p:blipFill>
          <a:blip r:embed="rId2"/>
          <a:stretch>
            <a:fillRect/>
          </a:stretch>
        </p:blipFill>
        <p:spPr>
          <a:xfrm>
            <a:off x="620600" y="884716"/>
            <a:ext cx="9113950" cy="5025972"/>
          </a:xfrm>
          <a:prstGeom prst="rect">
            <a:avLst/>
          </a:prstGeom>
        </p:spPr>
      </p:pic>
      <p:sp>
        <p:nvSpPr>
          <p:cNvPr id="9" name="Content Placeholder 4">
            <a:extLst>
              <a:ext uri="{FF2B5EF4-FFF2-40B4-BE49-F238E27FC236}">
                <a16:creationId xmlns:a16="http://schemas.microsoft.com/office/drawing/2014/main" id="{CFE14B77-48AB-FB62-14D1-6AA3F7D5B94B}"/>
              </a:ext>
            </a:extLst>
          </p:cNvPr>
          <p:cNvSpPr txBox="1">
            <a:spLocks/>
          </p:cNvSpPr>
          <p:nvPr/>
        </p:nvSpPr>
        <p:spPr>
          <a:xfrm>
            <a:off x="9734550" y="1593703"/>
            <a:ext cx="2320565" cy="4281317"/>
          </a:xfrm>
          <a:prstGeom prst="rect">
            <a:avLst/>
          </a:prstGeom>
        </p:spPr>
        <p:txBody>
          <a:bodyPr vert="horz" lIns="91440" tIns="45720" rIns="91440" bIns="45720" rtlCol="0" anchor="t">
            <a:normAutofit fontScale="85000" lnSpcReduction="10000"/>
          </a:bodyPr>
          <a:lstStyle>
            <a:defPPr>
              <a:defRPr lang="en-US"/>
            </a:defPPr>
            <a:lvl1pPr marR="0" lvl="0" indent="0" fontAlgn="auto">
              <a:lnSpc>
                <a:spcPct val="90000"/>
              </a:lnSpc>
              <a:spcBef>
                <a:spcPts val="1000"/>
              </a:spcBef>
              <a:spcAft>
                <a:spcPts val="0"/>
              </a:spcAft>
              <a:buClrTx/>
              <a:buSzTx/>
              <a:buFont typeface="Arial" panose="020B0604020202020204" pitchFamily="34" charset="0"/>
              <a:buNone/>
              <a:tabLst/>
              <a:defRPr>
                <a:solidFill>
                  <a:srgbClr val="000000"/>
                </a:solidFill>
                <a:latin typeface="Tenorite"/>
              </a:defRPr>
            </a:lvl1pPr>
            <a:lvl2pPr marL="228600" lvl="1" indent="-228600">
              <a:lnSpc>
                <a:spcPct val="90000"/>
              </a:lnSpc>
              <a:spcBef>
                <a:spcPts val="1000"/>
              </a:spcBef>
              <a:buFont typeface="Arial" panose="020B0604020202020204" pitchFamily="34" charset="0"/>
              <a:buChar char="•"/>
              <a:defRPr>
                <a:solidFill>
                  <a:srgbClr val="000000"/>
                </a:solidFill>
                <a:latin typeface="Tenorite"/>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Almost Equal Shifts in Production are Observed Between TX &amp; WY for 1970 - 2000</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TX Made the Most Significant Increase for 2010vs2020</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Most of the Bottom 5 Changes were Decreases &lt; 700K (BN Btu)</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LA Made the Most Significant Decrease for All Years </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KY &amp; WV Made Almost Equal Increases &amp; Decreases for Years Observed</a:t>
            </a:r>
          </a:p>
        </p:txBody>
      </p:sp>
    </p:spTree>
    <p:extLst>
      <p:ext uri="{BB962C8B-B14F-4D97-AF65-F5344CB8AC3E}">
        <p14:creationId xmlns:p14="http://schemas.microsoft.com/office/powerpoint/2010/main" val="1728115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99C8CE-7534-A244-ABE9-5BED2DFEFBDF}" type="datetime1">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6/19/2023</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37183"/>
                </a:solidFill>
                <a:effectLst/>
                <a:uLnTx/>
                <a:uFillTx/>
                <a:latin typeface="Tenorite"/>
                <a:ea typeface="+mn-ea"/>
                <a:cs typeface="+mn-cs"/>
              </a:rPr>
              <a:t>Energy to GDP per Capita Comparison</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10" name="Title 1">
            <a:extLst>
              <a:ext uri="{FF2B5EF4-FFF2-40B4-BE49-F238E27FC236}">
                <a16:creationId xmlns:a16="http://schemas.microsoft.com/office/drawing/2014/main" id="{928F7A46-05F3-FE97-2D31-EDF0697FEE18}"/>
              </a:ext>
            </a:extLst>
          </p:cNvPr>
          <p:cNvSpPr txBox="1">
            <a:spLocks/>
          </p:cNvSpPr>
          <p:nvPr/>
        </p:nvSpPr>
        <p:spPr>
          <a:xfrm>
            <a:off x="0" y="0"/>
            <a:ext cx="12192000" cy="68618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3600" b="1" i="0" u="none" strike="noStrike" kern="1200" cap="none" spc="0" normalizeH="0" baseline="0" noProof="0" dirty="0">
                <a:ln>
                  <a:noFill/>
                </a:ln>
                <a:solidFill>
                  <a:srgbClr val="000000"/>
                </a:solidFill>
                <a:effectLst/>
                <a:uLnTx/>
                <a:uFillTx/>
                <a:latin typeface="Tenorite"/>
                <a:ea typeface="+mj-ea"/>
                <a:cs typeface="+mj-cs"/>
              </a:rPr>
              <a:t>XXXX</a:t>
            </a:r>
            <a:endParaRPr kumimoji="0" lang="en-US" sz="3600" b="1" i="0" u="none" strike="noStrike" kern="1200" cap="none" spc="0" normalizeH="0" baseline="0" noProof="0" dirty="0">
              <a:ln>
                <a:noFill/>
              </a:ln>
              <a:solidFill>
                <a:srgbClr val="000000"/>
              </a:solidFill>
              <a:effectLst/>
              <a:uLnTx/>
              <a:uFillTx/>
              <a:latin typeface="Tenorite"/>
              <a:ea typeface="+mj-ea"/>
              <a:cs typeface="+mj-cs"/>
            </a:endParaRPr>
          </a:p>
        </p:txBody>
      </p:sp>
      <p:pic>
        <p:nvPicPr>
          <p:cNvPr id="8" name="Picture 7">
            <a:extLst>
              <a:ext uri="{FF2B5EF4-FFF2-40B4-BE49-F238E27FC236}">
                <a16:creationId xmlns:a16="http://schemas.microsoft.com/office/drawing/2014/main" id="{CA11843D-9519-7E23-3A6F-34A46E6EF165}"/>
              </a:ext>
            </a:extLst>
          </p:cNvPr>
          <p:cNvPicPr>
            <a:picLocks noChangeAspect="1"/>
          </p:cNvPicPr>
          <p:nvPr/>
        </p:nvPicPr>
        <p:blipFill>
          <a:blip r:embed="rId2"/>
          <a:stretch>
            <a:fillRect/>
          </a:stretch>
        </p:blipFill>
        <p:spPr>
          <a:xfrm>
            <a:off x="611073" y="823555"/>
            <a:ext cx="9142527" cy="4952494"/>
          </a:xfrm>
          <a:prstGeom prst="rect">
            <a:avLst/>
          </a:prstGeom>
        </p:spPr>
      </p:pic>
      <p:sp>
        <p:nvSpPr>
          <p:cNvPr id="9" name="Content Placeholder 4">
            <a:extLst>
              <a:ext uri="{FF2B5EF4-FFF2-40B4-BE49-F238E27FC236}">
                <a16:creationId xmlns:a16="http://schemas.microsoft.com/office/drawing/2014/main" id="{5FC866A0-28FB-B9C7-4EDE-F6124657CD4D}"/>
              </a:ext>
            </a:extLst>
          </p:cNvPr>
          <p:cNvSpPr txBox="1">
            <a:spLocks/>
          </p:cNvSpPr>
          <p:nvPr/>
        </p:nvSpPr>
        <p:spPr>
          <a:xfrm>
            <a:off x="9781722" y="1593703"/>
            <a:ext cx="2273393" cy="4281317"/>
          </a:xfrm>
          <a:prstGeom prst="rect">
            <a:avLst/>
          </a:prstGeom>
        </p:spPr>
        <p:txBody>
          <a:bodyPr vert="horz" lIns="91440" tIns="45720" rIns="91440" bIns="45720" rtlCol="0" anchor="t">
            <a:normAutofit lnSpcReduction="10000"/>
          </a:bodyPr>
          <a:lstStyle>
            <a:defPPr>
              <a:defRPr lang="en-US"/>
            </a:defPPr>
            <a:lvl1pPr marR="0" lvl="0" indent="0" fontAlgn="auto">
              <a:lnSpc>
                <a:spcPct val="90000"/>
              </a:lnSpc>
              <a:spcBef>
                <a:spcPts val="1000"/>
              </a:spcBef>
              <a:spcAft>
                <a:spcPts val="0"/>
              </a:spcAft>
              <a:buClrTx/>
              <a:buSzTx/>
              <a:buFont typeface="Arial" panose="020B0604020202020204" pitchFamily="34" charset="0"/>
              <a:buNone/>
              <a:tabLst/>
              <a:defRPr>
                <a:solidFill>
                  <a:srgbClr val="000000"/>
                </a:solidFill>
                <a:latin typeface="Tenorite"/>
              </a:defRPr>
            </a:lvl1pPr>
            <a:lvl2pPr marL="228600" lvl="1" indent="-228600">
              <a:lnSpc>
                <a:spcPct val="90000"/>
              </a:lnSpc>
              <a:spcBef>
                <a:spcPts val="1000"/>
              </a:spcBef>
              <a:buFont typeface="Arial" panose="020B0604020202020204" pitchFamily="34" charset="0"/>
              <a:buChar char="•"/>
              <a:defRPr>
                <a:solidFill>
                  <a:srgbClr val="000000"/>
                </a:solidFill>
                <a:latin typeface="Tenorite"/>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TX Displays the Most Significant Increases in Fossil Fuel &amp; Renewable Consumption for Years Observed</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Fossil Fuel and Nuclear Displays Highest Volume of Increases 1970-2000</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Renewable Consumption Displays Significant Increases After 2000</a:t>
            </a:r>
          </a:p>
        </p:txBody>
      </p:sp>
    </p:spTree>
    <p:extLst>
      <p:ext uri="{BB962C8B-B14F-4D97-AF65-F5344CB8AC3E}">
        <p14:creationId xmlns:p14="http://schemas.microsoft.com/office/powerpoint/2010/main" val="40058850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99C8CE-7534-A244-ABE9-5BED2DFEFBDF}" type="datetime1">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6/19/2023</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37183"/>
                </a:solidFill>
                <a:effectLst/>
                <a:uLnTx/>
                <a:uFillTx/>
                <a:latin typeface="Tenorite"/>
                <a:ea typeface="+mn-ea"/>
                <a:cs typeface="+mn-cs"/>
              </a:rPr>
              <a:t>Energy to GDP per Capita Comparison</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10" name="Title 1">
            <a:extLst>
              <a:ext uri="{FF2B5EF4-FFF2-40B4-BE49-F238E27FC236}">
                <a16:creationId xmlns:a16="http://schemas.microsoft.com/office/drawing/2014/main" id="{928F7A46-05F3-FE97-2D31-EDF0697FEE18}"/>
              </a:ext>
            </a:extLst>
          </p:cNvPr>
          <p:cNvSpPr txBox="1">
            <a:spLocks/>
          </p:cNvSpPr>
          <p:nvPr/>
        </p:nvSpPr>
        <p:spPr>
          <a:xfrm>
            <a:off x="0" y="0"/>
            <a:ext cx="12192000" cy="68618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3600" b="1" i="0" u="none" strike="noStrike" kern="1200" cap="none" spc="0" normalizeH="0" baseline="0" noProof="0" dirty="0">
                <a:ln>
                  <a:noFill/>
                </a:ln>
                <a:solidFill>
                  <a:srgbClr val="000000"/>
                </a:solidFill>
                <a:effectLst/>
                <a:uLnTx/>
                <a:uFillTx/>
                <a:latin typeface="Tenorite"/>
                <a:ea typeface="+mj-ea"/>
                <a:cs typeface="+mj-cs"/>
              </a:rPr>
              <a:t>XXXX</a:t>
            </a:r>
            <a:endParaRPr kumimoji="0" lang="en-US" sz="3600" b="1" i="0" u="none" strike="noStrike" kern="1200" cap="none" spc="0" normalizeH="0" baseline="0" noProof="0" dirty="0">
              <a:ln>
                <a:noFill/>
              </a:ln>
              <a:solidFill>
                <a:srgbClr val="000000"/>
              </a:solidFill>
              <a:effectLst/>
              <a:uLnTx/>
              <a:uFillTx/>
              <a:latin typeface="Tenorite"/>
              <a:ea typeface="+mj-ea"/>
              <a:cs typeface="+mj-cs"/>
            </a:endParaRPr>
          </a:p>
        </p:txBody>
      </p:sp>
      <p:pic>
        <p:nvPicPr>
          <p:cNvPr id="8" name="Picture 7">
            <a:extLst>
              <a:ext uri="{FF2B5EF4-FFF2-40B4-BE49-F238E27FC236}">
                <a16:creationId xmlns:a16="http://schemas.microsoft.com/office/drawing/2014/main" id="{166BFB3B-1B5A-497C-6D2E-5FFE998F6D7C}"/>
              </a:ext>
            </a:extLst>
          </p:cNvPr>
          <p:cNvPicPr>
            <a:picLocks noChangeAspect="1"/>
          </p:cNvPicPr>
          <p:nvPr/>
        </p:nvPicPr>
        <p:blipFill>
          <a:blip r:embed="rId2"/>
          <a:stretch>
            <a:fillRect/>
          </a:stretch>
        </p:blipFill>
        <p:spPr>
          <a:xfrm>
            <a:off x="563448" y="852319"/>
            <a:ext cx="9176491" cy="5167481"/>
          </a:xfrm>
          <a:prstGeom prst="rect">
            <a:avLst/>
          </a:prstGeom>
        </p:spPr>
      </p:pic>
      <p:sp>
        <p:nvSpPr>
          <p:cNvPr id="9" name="Content Placeholder 4">
            <a:extLst>
              <a:ext uri="{FF2B5EF4-FFF2-40B4-BE49-F238E27FC236}">
                <a16:creationId xmlns:a16="http://schemas.microsoft.com/office/drawing/2014/main" id="{81DA91D1-0EDF-847A-6E01-5A4186871D33}"/>
              </a:ext>
            </a:extLst>
          </p:cNvPr>
          <p:cNvSpPr txBox="1">
            <a:spLocks/>
          </p:cNvSpPr>
          <p:nvPr/>
        </p:nvSpPr>
        <p:spPr>
          <a:xfrm>
            <a:off x="9734550" y="1593703"/>
            <a:ext cx="2320565" cy="4281317"/>
          </a:xfrm>
          <a:prstGeom prst="rect">
            <a:avLst/>
          </a:prstGeom>
        </p:spPr>
        <p:txBody>
          <a:bodyPr vert="horz" lIns="91440" tIns="45720" rIns="91440" bIns="45720" rtlCol="0" anchor="t">
            <a:normAutofit/>
          </a:bodyPr>
          <a:lstStyle>
            <a:defPPr>
              <a:defRPr lang="en-US"/>
            </a:defPPr>
            <a:lvl1pPr marR="0" lvl="0" indent="0" fontAlgn="auto">
              <a:lnSpc>
                <a:spcPct val="90000"/>
              </a:lnSpc>
              <a:spcBef>
                <a:spcPts val="1000"/>
              </a:spcBef>
              <a:spcAft>
                <a:spcPts val="0"/>
              </a:spcAft>
              <a:buClrTx/>
              <a:buSzTx/>
              <a:buFont typeface="Arial" panose="020B0604020202020204" pitchFamily="34" charset="0"/>
              <a:buNone/>
              <a:tabLst/>
              <a:defRPr>
                <a:solidFill>
                  <a:srgbClr val="000000"/>
                </a:solidFill>
                <a:latin typeface="Tenorite"/>
              </a:defRPr>
            </a:lvl1pPr>
            <a:lvl2pPr marL="228600" lvl="1" indent="-228600">
              <a:lnSpc>
                <a:spcPct val="90000"/>
              </a:lnSpc>
              <a:spcBef>
                <a:spcPts val="1000"/>
              </a:spcBef>
              <a:buFont typeface="Arial" panose="020B0604020202020204" pitchFamily="34" charset="0"/>
              <a:buChar char="•"/>
              <a:defRPr>
                <a:solidFill>
                  <a:srgbClr val="000000"/>
                </a:solidFill>
                <a:latin typeface="Tenorite"/>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Fossil Fuel Chart Closely Mirrors the Overall Production Chart</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Renewable Production Displays Significant Increases After 2000</a:t>
            </a:r>
          </a:p>
        </p:txBody>
      </p:sp>
    </p:spTree>
    <p:extLst>
      <p:ext uri="{BB962C8B-B14F-4D97-AF65-F5344CB8AC3E}">
        <p14:creationId xmlns:p14="http://schemas.microsoft.com/office/powerpoint/2010/main" val="10721287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1167494" y="1059400"/>
            <a:ext cx="6245912" cy="2387600"/>
          </a:xfrm>
        </p:spPr>
        <p:txBody>
          <a:bodyPr/>
          <a:lstStyle/>
          <a:p>
            <a:r>
              <a:rPr lang="en-US" dirty="0"/>
              <a:t>Initial Comparison</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subTitle" idx="1"/>
          </p:nvPr>
        </p:nvSpPr>
        <p:spPr>
          <a:xfrm>
            <a:off x="1167494" y="3539075"/>
            <a:ext cx="6913250" cy="1406101"/>
          </a:xfrm>
        </p:spPr>
        <p:txBody>
          <a:bodyPr vert="horz" lIns="91440" tIns="45720" rIns="91440" bIns="45720" rtlCol="0" anchor="t">
            <a:normAutofit/>
          </a:bodyPr>
          <a:lstStyle/>
          <a:p>
            <a:r>
              <a:rPr lang="en-US" sz="2800" dirty="0"/>
              <a:t>Consumption / Production / GDP per Capita</a:t>
            </a:r>
          </a:p>
        </p:txBody>
      </p:sp>
    </p:spTree>
    <p:extLst>
      <p:ext uri="{BB962C8B-B14F-4D97-AF65-F5344CB8AC3E}">
        <p14:creationId xmlns:p14="http://schemas.microsoft.com/office/powerpoint/2010/main" val="278466478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99C8CE-7534-A244-ABE9-5BED2DFEFBDF}" type="datetime1">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6/19/2023</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37183"/>
                </a:solidFill>
                <a:effectLst/>
                <a:uLnTx/>
                <a:uFillTx/>
                <a:latin typeface="Tenorite"/>
                <a:ea typeface="+mn-ea"/>
                <a:cs typeface="+mn-cs"/>
              </a:rPr>
              <a:t>Energy to GDP per Capita Comparison</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10" name="Title 1">
            <a:extLst>
              <a:ext uri="{FF2B5EF4-FFF2-40B4-BE49-F238E27FC236}">
                <a16:creationId xmlns:a16="http://schemas.microsoft.com/office/drawing/2014/main" id="{928F7A46-05F3-FE97-2D31-EDF0697FEE18}"/>
              </a:ext>
            </a:extLst>
          </p:cNvPr>
          <p:cNvSpPr txBox="1">
            <a:spLocks/>
          </p:cNvSpPr>
          <p:nvPr/>
        </p:nvSpPr>
        <p:spPr>
          <a:xfrm>
            <a:off x="0" y="0"/>
            <a:ext cx="12192000" cy="68618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3600" b="1" i="0" u="none" strike="noStrike" kern="1200" cap="none" spc="0" normalizeH="0" baseline="0" noProof="0" dirty="0">
                <a:ln>
                  <a:noFill/>
                </a:ln>
                <a:solidFill>
                  <a:srgbClr val="000000"/>
                </a:solidFill>
                <a:effectLst/>
                <a:uLnTx/>
                <a:uFillTx/>
                <a:latin typeface="Tenorite"/>
                <a:ea typeface="+mj-ea"/>
                <a:cs typeface="+mj-cs"/>
              </a:rPr>
              <a:t>XXXX</a:t>
            </a:r>
            <a:endParaRPr kumimoji="0" lang="en-US" sz="3600" b="1" i="0" u="none" strike="noStrike" kern="1200" cap="none" spc="0" normalizeH="0" baseline="0" noProof="0" dirty="0">
              <a:ln>
                <a:noFill/>
              </a:ln>
              <a:solidFill>
                <a:srgbClr val="000000"/>
              </a:solidFill>
              <a:effectLst/>
              <a:uLnTx/>
              <a:uFillTx/>
              <a:latin typeface="Tenorite"/>
              <a:ea typeface="+mj-ea"/>
              <a:cs typeface="+mj-cs"/>
            </a:endParaRPr>
          </a:p>
        </p:txBody>
      </p:sp>
      <p:pic>
        <p:nvPicPr>
          <p:cNvPr id="4" name="Picture 3">
            <a:extLst>
              <a:ext uri="{FF2B5EF4-FFF2-40B4-BE49-F238E27FC236}">
                <a16:creationId xmlns:a16="http://schemas.microsoft.com/office/drawing/2014/main" id="{99B49B5D-646A-FC77-C879-764693D53807}"/>
              </a:ext>
            </a:extLst>
          </p:cNvPr>
          <p:cNvPicPr>
            <a:picLocks noChangeAspect="1"/>
          </p:cNvPicPr>
          <p:nvPr/>
        </p:nvPicPr>
        <p:blipFill>
          <a:blip r:embed="rId2"/>
          <a:stretch>
            <a:fillRect/>
          </a:stretch>
        </p:blipFill>
        <p:spPr>
          <a:xfrm>
            <a:off x="612492" y="837863"/>
            <a:ext cx="9169230" cy="4896691"/>
          </a:xfrm>
          <a:prstGeom prst="rect">
            <a:avLst/>
          </a:prstGeom>
        </p:spPr>
      </p:pic>
      <p:sp>
        <p:nvSpPr>
          <p:cNvPr id="7" name="Content Placeholder 4">
            <a:extLst>
              <a:ext uri="{FF2B5EF4-FFF2-40B4-BE49-F238E27FC236}">
                <a16:creationId xmlns:a16="http://schemas.microsoft.com/office/drawing/2014/main" id="{2C1B6658-3B91-7F23-4640-577DA2A76DE3}"/>
              </a:ext>
            </a:extLst>
          </p:cNvPr>
          <p:cNvSpPr txBox="1">
            <a:spLocks/>
          </p:cNvSpPr>
          <p:nvPr/>
        </p:nvSpPr>
        <p:spPr>
          <a:xfrm>
            <a:off x="9781722" y="1593703"/>
            <a:ext cx="2273393" cy="4281317"/>
          </a:xfrm>
          <a:prstGeom prst="rect">
            <a:avLst/>
          </a:prstGeom>
        </p:spPr>
        <p:txBody>
          <a:bodyPr vert="horz" lIns="91440" tIns="45720" rIns="91440" bIns="45720" rtlCol="0" anchor="t">
            <a:normAutofit fontScale="92500" lnSpcReduction="10000"/>
          </a:bodyPr>
          <a:lstStyle>
            <a:defPPr>
              <a:defRPr lang="en-US"/>
            </a:defPPr>
            <a:lvl1pPr marR="0" lvl="0" indent="0" fontAlgn="auto">
              <a:lnSpc>
                <a:spcPct val="90000"/>
              </a:lnSpc>
              <a:spcBef>
                <a:spcPts val="1000"/>
              </a:spcBef>
              <a:spcAft>
                <a:spcPts val="0"/>
              </a:spcAft>
              <a:buClrTx/>
              <a:buSzTx/>
              <a:buFont typeface="Arial" panose="020B0604020202020204" pitchFamily="34" charset="0"/>
              <a:buNone/>
              <a:tabLst/>
              <a:defRPr>
                <a:solidFill>
                  <a:srgbClr val="000000"/>
                </a:solidFill>
                <a:latin typeface="Tenorite"/>
              </a:defRPr>
            </a:lvl1pPr>
            <a:lvl2pPr marL="228600" lvl="1" indent="-228600">
              <a:lnSpc>
                <a:spcPct val="90000"/>
              </a:lnSpc>
              <a:spcBef>
                <a:spcPts val="1000"/>
              </a:spcBef>
              <a:buFont typeface="Arial" panose="020B0604020202020204" pitchFamily="34" charset="0"/>
              <a:buChar char="•"/>
              <a:defRPr>
                <a:solidFill>
                  <a:srgbClr val="000000"/>
                </a:solidFill>
                <a:latin typeface="Tenorite"/>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FF0000"/>
                </a:solidFill>
                <a:effectLst/>
                <a:uLnTx/>
                <a:uFillTx/>
                <a:latin typeface="Tenorite"/>
                <a:ea typeface="+mn-ea"/>
                <a:cs typeface="+mn-cs"/>
              </a:rPr>
              <a:t>REVIEW/REWRITE</a:t>
            </a:r>
            <a:endParaRPr kumimoji="0" lang="en-US" sz="1800" b="0" i="0" u="none" strike="noStrike" kern="1200" cap="none" spc="0" normalizeH="0" baseline="0" noProof="0" dirty="0">
              <a:ln>
                <a:noFill/>
              </a:ln>
              <a:solidFill>
                <a:srgbClr val="000000"/>
              </a:solidFill>
              <a:effectLst/>
              <a:uLnTx/>
              <a:uFillTx/>
              <a:latin typeface="Tenorite"/>
              <a:ea typeface="+mn-ea"/>
              <a:cs typeface="+mn-cs"/>
            </a:endParaRP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TX Displays the Most Significant Increases in Fossil Fuel &amp; Renewable Consumption for Years Observed</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Fossil Fuel and Nuclear Displays Highest Volume of Increases 1970-2000</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Renewable Consumption Displays Significant Increases After 2000</a:t>
            </a:r>
          </a:p>
        </p:txBody>
      </p:sp>
    </p:spTree>
    <p:extLst>
      <p:ext uri="{BB962C8B-B14F-4D97-AF65-F5344CB8AC3E}">
        <p14:creationId xmlns:p14="http://schemas.microsoft.com/office/powerpoint/2010/main" val="17904559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99C8CE-7534-A244-ABE9-5BED2DFEFBDF}" type="datetime1">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6/19/2023</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37183"/>
                </a:solidFill>
                <a:effectLst/>
                <a:uLnTx/>
                <a:uFillTx/>
                <a:latin typeface="Tenorite"/>
                <a:ea typeface="+mn-ea"/>
                <a:cs typeface="+mn-cs"/>
              </a:rPr>
              <a:t>Energy to GDP per Capita Comparison</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10" name="Title 1">
            <a:extLst>
              <a:ext uri="{FF2B5EF4-FFF2-40B4-BE49-F238E27FC236}">
                <a16:creationId xmlns:a16="http://schemas.microsoft.com/office/drawing/2014/main" id="{928F7A46-05F3-FE97-2D31-EDF0697FEE18}"/>
              </a:ext>
            </a:extLst>
          </p:cNvPr>
          <p:cNvSpPr txBox="1">
            <a:spLocks/>
          </p:cNvSpPr>
          <p:nvPr/>
        </p:nvSpPr>
        <p:spPr>
          <a:xfrm>
            <a:off x="0" y="0"/>
            <a:ext cx="12192000" cy="68618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3600" b="1" i="0" u="none" strike="noStrike" kern="1200" cap="none" spc="0" normalizeH="0" baseline="0" noProof="0" dirty="0">
                <a:ln>
                  <a:noFill/>
                </a:ln>
                <a:solidFill>
                  <a:srgbClr val="000000"/>
                </a:solidFill>
                <a:effectLst/>
                <a:uLnTx/>
                <a:uFillTx/>
                <a:latin typeface="Tenorite"/>
                <a:ea typeface="+mj-ea"/>
                <a:cs typeface="+mj-cs"/>
              </a:rPr>
              <a:t>XXXX</a:t>
            </a:r>
            <a:endParaRPr kumimoji="0" lang="en-US" sz="3600" b="1" i="0" u="none" strike="noStrike" kern="1200" cap="none" spc="0" normalizeH="0" baseline="0" noProof="0" dirty="0">
              <a:ln>
                <a:noFill/>
              </a:ln>
              <a:solidFill>
                <a:srgbClr val="000000"/>
              </a:solidFill>
              <a:effectLst/>
              <a:uLnTx/>
              <a:uFillTx/>
              <a:latin typeface="Tenorite"/>
              <a:ea typeface="+mj-ea"/>
              <a:cs typeface="+mj-cs"/>
            </a:endParaRPr>
          </a:p>
        </p:txBody>
      </p:sp>
      <p:pic>
        <p:nvPicPr>
          <p:cNvPr id="4" name="Picture 3">
            <a:extLst>
              <a:ext uri="{FF2B5EF4-FFF2-40B4-BE49-F238E27FC236}">
                <a16:creationId xmlns:a16="http://schemas.microsoft.com/office/drawing/2014/main" id="{F9FBF77B-AC24-EC75-EA9F-D1A2EA4AAA6B}"/>
              </a:ext>
            </a:extLst>
          </p:cNvPr>
          <p:cNvPicPr>
            <a:picLocks noChangeAspect="1"/>
          </p:cNvPicPr>
          <p:nvPr/>
        </p:nvPicPr>
        <p:blipFill>
          <a:blip r:embed="rId2"/>
          <a:stretch>
            <a:fillRect/>
          </a:stretch>
        </p:blipFill>
        <p:spPr>
          <a:xfrm>
            <a:off x="611147" y="814630"/>
            <a:ext cx="9110440" cy="5070603"/>
          </a:xfrm>
          <a:prstGeom prst="rect">
            <a:avLst/>
          </a:prstGeom>
        </p:spPr>
      </p:pic>
      <p:sp>
        <p:nvSpPr>
          <p:cNvPr id="7" name="Content Placeholder 4">
            <a:extLst>
              <a:ext uri="{FF2B5EF4-FFF2-40B4-BE49-F238E27FC236}">
                <a16:creationId xmlns:a16="http://schemas.microsoft.com/office/drawing/2014/main" id="{2695E457-D234-CBBC-6FEB-BF04B53D8A6E}"/>
              </a:ext>
            </a:extLst>
          </p:cNvPr>
          <p:cNvSpPr txBox="1">
            <a:spLocks/>
          </p:cNvSpPr>
          <p:nvPr/>
        </p:nvSpPr>
        <p:spPr>
          <a:xfrm>
            <a:off x="9734550" y="1593703"/>
            <a:ext cx="2320565" cy="4281317"/>
          </a:xfrm>
          <a:prstGeom prst="rect">
            <a:avLst/>
          </a:prstGeom>
        </p:spPr>
        <p:txBody>
          <a:bodyPr vert="horz" lIns="91440" tIns="45720" rIns="91440" bIns="45720" rtlCol="0" anchor="t">
            <a:normAutofit/>
          </a:bodyPr>
          <a:lstStyle>
            <a:defPPr>
              <a:defRPr lang="en-US"/>
            </a:defPPr>
            <a:lvl1pPr marR="0" lvl="0" indent="0" fontAlgn="auto">
              <a:lnSpc>
                <a:spcPct val="90000"/>
              </a:lnSpc>
              <a:spcBef>
                <a:spcPts val="1000"/>
              </a:spcBef>
              <a:spcAft>
                <a:spcPts val="0"/>
              </a:spcAft>
              <a:buClrTx/>
              <a:buSzTx/>
              <a:buFont typeface="Arial" panose="020B0604020202020204" pitchFamily="34" charset="0"/>
              <a:buNone/>
              <a:tabLst/>
              <a:defRPr>
                <a:solidFill>
                  <a:srgbClr val="000000"/>
                </a:solidFill>
                <a:latin typeface="Tenorite"/>
              </a:defRPr>
            </a:lvl1pPr>
            <a:lvl2pPr marL="228600" lvl="1" indent="-228600">
              <a:lnSpc>
                <a:spcPct val="90000"/>
              </a:lnSpc>
              <a:spcBef>
                <a:spcPts val="1000"/>
              </a:spcBef>
              <a:buFont typeface="Arial" panose="020B0604020202020204" pitchFamily="34" charset="0"/>
              <a:buChar char="•"/>
              <a:defRPr>
                <a:solidFill>
                  <a:srgbClr val="000000"/>
                </a:solidFill>
                <a:latin typeface="Tenorite"/>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FF0000"/>
                </a:solidFill>
                <a:effectLst/>
                <a:uLnTx/>
                <a:uFillTx/>
                <a:latin typeface="Tenorite"/>
                <a:ea typeface="+mn-ea"/>
                <a:cs typeface="+mn-cs"/>
              </a:rPr>
              <a:t>REVIEW/REWRITE</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Fossil Fuel Chart Closely Mirrors the Overall Production Chart</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Renewable Production Displays Significant Increases After 2000</a:t>
            </a:r>
          </a:p>
        </p:txBody>
      </p:sp>
    </p:spTree>
    <p:extLst>
      <p:ext uri="{BB962C8B-B14F-4D97-AF65-F5344CB8AC3E}">
        <p14:creationId xmlns:p14="http://schemas.microsoft.com/office/powerpoint/2010/main" val="19544153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99C8CE-7534-A244-ABE9-5BED2DFEFBDF}" type="datetime1">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6/19/2023</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37183"/>
                </a:solidFill>
                <a:effectLst/>
                <a:uLnTx/>
                <a:uFillTx/>
                <a:latin typeface="Tenorite"/>
                <a:ea typeface="+mn-ea"/>
                <a:cs typeface="+mn-cs"/>
              </a:rPr>
              <a:t>Energy to GDP per Capita Comparison</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10" name="Title 1">
            <a:extLst>
              <a:ext uri="{FF2B5EF4-FFF2-40B4-BE49-F238E27FC236}">
                <a16:creationId xmlns:a16="http://schemas.microsoft.com/office/drawing/2014/main" id="{928F7A46-05F3-FE97-2D31-EDF0697FEE18}"/>
              </a:ext>
            </a:extLst>
          </p:cNvPr>
          <p:cNvSpPr txBox="1">
            <a:spLocks/>
          </p:cNvSpPr>
          <p:nvPr/>
        </p:nvSpPr>
        <p:spPr>
          <a:xfrm>
            <a:off x="0" y="0"/>
            <a:ext cx="12192000" cy="68618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3600" b="1" i="0" u="none" strike="noStrike" kern="1200" cap="none" spc="0" normalizeH="0" baseline="0" noProof="0" dirty="0">
                <a:ln>
                  <a:noFill/>
                </a:ln>
                <a:solidFill>
                  <a:srgbClr val="000000"/>
                </a:solidFill>
                <a:effectLst/>
                <a:uLnTx/>
                <a:uFillTx/>
                <a:latin typeface="Tenorite"/>
                <a:ea typeface="+mj-ea"/>
                <a:cs typeface="+mj-cs"/>
              </a:rPr>
              <a:t>XXXX</a:t>
            </a:r>
            <a:endParaRPr kumimoji="0" lang="en-US" sz="3600" b="1" i="0" u="none" strike="noStrike" kern="1200" cap="none" spc="0" normalizeH="0" baseline="0" noProof="0" dirty="0">
              <a:ln>
                <a:noFill/>
              </a:ln>
              <a:solidFill>
                <a:srgbClr val="000000"/>
              </a:solidFill>
              <a:effectLst/>
              <a:uLnTx/>
              <a:uFillTx/>
              <a:latin typeface="Tenorite"/>
              <a:ea typeface="+mj-ea"/>
              <a:cs typeface="+mj-cs"/>
            </a:endParaRPr>
          </a:p>
        </p:txBody>
      </p:sp>
      <p:pic>
        <p:nvPicPr>
          <p:cNvPr id="8" name="Picture 7">
            <a:extLst>
              <a:ext uri="{FF2B5EF4-FFF2-40B4-BE49-F238E27FC236}">
                <a16:creationId xmlns:a16="http://schemas.microsoft.com/office/drawing/2014/main" id="{554DEB04-369E-D6C3-C9D0-D3800A30E737}"/>
              </a:ext>
            </a:extLst>
          </p:cNvPr>
          <p:cNvPicPr>
            <a:picLocks noChangeAspect="1"/>
          </p:cNvPicPr>
          <p:nvPr/>
        </p:nvPicPr>
        <p:blipFill>
          <a:blip r:embed="rId2"/>
          <a:stretch>
            <a:fillRect/>
          </a:stretch>
        </p:blipFill>
        <p:spPr>
          <a:xfrm>
            <a:off x="653805" y="686188"/>
            <a:ext cx="8459009" cy="3273269"/>
          </a:xfrm>
          <a:prstGeom prst="rect">
            <a:avLst/>
          </a:prstGeom>
        </p:spPr>
      </p:pic>
      <p:pic>
        <p:nvPicPr>
          <p:cNvPr id="11" name="Picture 10">
            <a:extLst>
              <a:ext uri="{FF2B5EF4-FFF2-40B4-BE49-F238E27FC236}">
                <a16:creationId xmlns:a16="http://schemas.microsoft.com/office/drawing/2014/main" id="{046D1022-7550-609F-A651-9917252B4CD6}"/>
              </a:ext>
            </a:extLst>
          </p:cNvPr>
          <p:cNvPicPr>
            <a:picLocks noChangeAspect="1"/>
          </p:cNvPicPr>
          <p:nvPr/>
        </p:nvPicPr>
        <p:blipFill>
          <a:blip r:embed="rId3"/>
          <a:stretch>
            <a:fillRect/>
          </a:stretch>
        </p:blipFill>
        <p:spPr>
          <a:xfrm>
            <a:off x="653805" y="3949729"/>
            <a:ext cx="8459009" cy="2427368"/>
          </a:xfrm>
          <a:prstGeom prst="rect">
            <a:avLst/>
          </a:prstGeom>
        </p:spPr>
      </p:pic>
      <p:sp>
        <p:nvSpPr>
          <p:cNvPr id="2" name="Content Placeholder 4">
            <a:extLst>
              <a:ext uri="{FF2B5EF4-FFF2-40B4-BE49-F238E27FC236}">
                <a16:creationId xmlns:a16="http://schemas.microsoft.com/office/drawing/2014/main" id="{1C8B4A01-9883-FB8E-5F06-77AA76632424}"/>
              </a:ext>
            </a:extLst>
          </p:cNvPr>
          <p:cNvSpPr txBox="1">
            <a:spLocks/>
          </p:cNvSpPr>
          <p:nvPr/>
        </p:nvSpPr>
        <p:spPr>
          <a:xfrm>
            <a:off x="9112814" y="1630660"/>
            <a:ext cx="3069661" cy="4302468"/>
          </a:xfrm>
          <a:prstGeom prst="rect">
            <a:avLst/>
          </a:prstGeom>
        </p:spPr>
        <p:txBody>
          <a:bodyPr vert="horz" lIns="91440" tIns="45720" rIns="91440" bIns="45720" rtlCol="0" anchor="t">
            <a:normAutofit/>
          </a:bodyPr>
          <a:lstStyle>
            <a:defPPr>
              <a:defRPr lang="en-US"/>
            </a:defPPr>
            <a:lvl1pPr marL="228600" marR="0" lvl="0" indent="-228600" fontAlgn="auto">
              <a:lnSpc>
                <a:spcPct val="90000"/>
              </a:lnSpc>
              <a:spcBef>
                <a:spcPts val="1000"/>
              </a:spcBef>
              <a:spcAft>
                <a:spcPts val="0"/>
              </a:spcAft>
              <a:buClrTx/>
              <a:buSzTx/>
              <a:buFont typeface="Arial" panose="020B0604020202020204" pitchFamily="34" charset="0"/>
              <a:buChar char="•"/>
              <a:tabLst/>
              <a:defRPr>
                <a:solidFill>
                  <a:srgbClr val="000000"/>
                </a:solidFill>
                <a:latin typeface="Tenorite"/>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Significant Percent of Change Consumption</a:t>
            </a:r>
          </a:p>
          <a:p>
            <a:pPr marL="2286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1970vs1980: Nuclear(+)</a:t>
            </a:r>
          </a:p>
          <a:p>
            <a:pPr marL="2286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2000vs2010: Renewables(+)</a:t>
            </a:r>
          </a:p>
          <a:p>
            <a:pPr marL="2286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2010vs2020: Fossil Fuel / Nuclear (-), Renewables(+)</a:t>
            </a:r>
          </a:p>
          <a:p>
            <a:pPr marL="2286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Tenorite"/>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Significant Changes Production</a:t>
            </a:r>
          </a:p>
          <a:p>
            <a:pPr marL="2286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Overall Fossil Fuel(-)</a:t>
            </a:r>
          </a:p>
          <a:p>
            <a:pPr marL="2286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000000"/>
                </a:solidFill>
                <a:effectLst/>
                <a:uLnTx/>
                <a:uFillTx/>
                <a:latin typeface="Tenorite"/>
                <a:ea typeface="+mn-ea"/>
                <a:cs typeface="+mn-cs"/>
              </a:rPr>
              <a:t>Overall Renewable(+)</a:t>
            </a:r>
          </a:p>
          <a:p>
            <a:pPr marL="0" marR="0" lvl="1"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srgbClr val="000000"/>
              </a:solidFill>
              <a:effectLst/>
              <a:uLnTx/>
              <a:uFillTx/>
              <a:latin typeface="Tenorite"/>
              <a:ea typeface="+mn-ea"/>
              <a:cs typeface="+mn-cs"/>
            </a:endParaRPr>
          </a:p>
        </p:txBody>
      </p:sp>
    </p:spTree>
    <p:extLst>
      <p:ext uri="{BB962C8B-B14F-4D97-AF65-F5344CB8AC3E}">
        <p14:creationId xmlns:p14="http://schemas.microsoft.com/office/powerpoint/2010/main" val="21346327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99C8CE-7534-A244-ABE9-5BED2DFEFBDF}" type="datetime1">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6/19/2023</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37183"/>
                </a:solidFill>
                <a:effectLst/>
                <a:uLnTx/>
                <a:uFillTx/>
                <a:latin typeface="Tenorite"/>
                <a:ea typeface="+mn-ea"/>
                <a:cs typeface="+mn-cs"/>
              </a:rPr>
              <a:t>Energy to GDP per Capita Comparison</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10" name="Title 1">
            <a:extLst>
              <a:ext uri="{FF2B5EF4-FFF2-40B4-BE49-F238E27FC236}">
                <a16:creationId xmlns:a16="http://schemas.microsoft.com/office/drawing/2014/main" id="{928F7A46-05F3-FE97-2D31-EDF0697FEE18}"/>
              </a:ext>
            </a:extLst>
          </p:cNvPr>
          <p:cNvSpPr txBox="1">
            <a:spLocks/>
          </p:cNvSpPr>
          <p:nvPr/>
        </p:nvSpPr>
        <p:spPr>
          <a:xfrm>
            <a:off x="0" y="0"/>
            <a:ext cx="12192000" cy="68618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3600" b="1" i="0" u="none" strike="noStrike" kern="1200" cap="none" spc="0" normalizeH="0" baseline="0" noProof="0" dirty="0">
                <a:ln>
                  <a:noFill/>
                </a:ln>
                <a:solidFill>
                  <a:srgbClr val="000000"/>
                </a:solidFill>
                <a:effectLst/>
                <a:uLnTx/>
                <a:uFillTx/>
                <a:latin typeface="Tenorite"/>
                <a:ea typeface="+mj-ea"/>
                <a:cs typeface="+mj-cs"/>
              </a:rPr>
              <a:t>XXXX</a:t>
            </a:r>
            <a:endParaRPr kumimoji="0" lang="en-US" sz="3600" b="1" i="0" u="none" strike="noStrike" kern="1200" cap="none" spc="0" normalizeH="0" baseline="0" noProof="0" dirty="0">
              <a:ln>
                <a:noFill/>
              </a:ln>
              <a:solidFill>
                <a:srgbClr val="000000"/>
              </a:solidFill>
              <a:effectLst/>
              <a:uLnTx/>
              <a:uFillTx/>
              <a:latin typeface="Tenorite"/>
              <a:ea typeface="+mj-ea"/>
              <a:cs typeface="+mj-cs"/>
            </a:endParaRPr>
          </a:p>
        </p:txBody>
      </p:sp>
      <p:pic>
        <p:nvPicPr>
          <p:cNvPr id="8" name="Picture 7">
            <a:extLst>
              <a:ext uri="{FF2B5EF4-FFF2-40B4-BE49-F238E27FC236}">
                <a16:creationId xmlns:a16="http://schemas.microsoft.com/office/drawing/2014/main" id="{554DEB04-369E-D6C3-C9D0-D3800A30E737}"/>
              </a:ext>
            </a:extLst>
          </p:cNvPr>
          <p:cNvPicPr>
            <a:picLocks noChangeAspect="1"/>
          </p:cNvPicPr>
          <p:nvPr/>
        </p:nvPicPr>
        <p:blipFill>
          <a:blip r:embed="rId2"/>
          <a:stretch>
            <a:fillRect/>
          </a:stretch>
        </p:blipFill>
        <p:spPr>
          <a:xfrm>
            <a:off x="653805" y="686188"/>
            <a:ext cx="8459009" cy="3273269"/>
          </a:xfrm>
          <a:prstGeom prst="rect">
            <a:avLst/>
          </a:prstGeom>
        </p:spPr>
      </p:pic>
      <p:pic>
        <p:nvPicPr>
          <p:cNvPr id="11" name="Picture 10">
            <a:extLst>
              <a:ext uri="{FF2B5EF4-FFF2-40B4-BE49-F238E27FC236}">
                <a16:creationId xmlns:a16="http://schemas.microsoft.com/office/drawing/2014/main" id="{046D1022-7550-609F-A651-9917252B4CD6}"/>
              </a:ext>
            </a:extLst>
          </p:cNvPr>
          <p:cNvPicPr>
            <a:picLocks noChangeAspect="1"/>
          </p:cNvPicPr>
          <p:nvPr/>
        </p:nvPicPr>
        <p:blipFill>
          <a:blip r:embed="rId3"/>
          <a:stretch>
            <a:fillRect/>
          </a:stretch>
        </p:blipFill>
        <p:spPr>
          <a:xfrm>
            <a:off x="653805" y="3949729"/>
            <a:ext cx="8459009" cy="2427368"/>
          </a:xfrm>
          <a:prstGeom prst="rect">
            <a:avLst/>
          </a:prstGeom>
        </p:spPr>
      </p:pic>
      <p:sp>
        <p:nvSpPr>
          <p:cNvPr id="2" name="Content Placeholder 4">
            <a:extLst>
              <a:ext uri="{FF2B5EF4-FFF2-40B4-BE49-F238E27FC236}">
                <a16:creationId xmlns:a16="http://schemas.microsoft.com/office/drawing/2014/main" id="{1C8B4A01-9883-FB8E-5F06-77AA76632424}"/>
              </a:ext>
            </a:extLst>
          </p:cNvPr>
          <p:cNvSpPr txBox="1">
            <a:spLocks/>
          </p:cNvSpPr>
          <p:nvPr/>
        </p:nvSpPr>
        <p:spPr>
          <a:xfrm>
            <a:off x="9112814" y="1630660"/>
            <a:ext cx="3069661" cy="4302468"/>
          </a:xfrm>
          <a:prstGeom prst="rect">
            <a:avLst/>
          </a:prstGeom>
        </p:spPr>
        <p:txBody>
          <a:bodyPr vert="horz" lIns="91440" tIns="45720" rIns="91440" bIns="45720" rtlCol="0" anchor="t">
            <a:normAutofit/>
          </a:bodyPr>
          <a:lstStyle>
            <a:defPPr>
              <a:defRPr lang="en-US"/>
            </a:defPPr>
            <a:lvl1pPr marL="228600" marR="0" lvl="0" indent="-228600" fontAlgn="auto">
              <a:lnSpc>
                <a:spcPct val="90000"/>
              </a:lnSpc>
              <a:spcBef>
                <a:spcPts val="1000"/>
              </a:spcBef>
              <a:spcAft>
                <a:spcPts val="0"/>
              </a:spcAft>
              <a:buClrTx/>
              <a:buSzTx/>
              <a:buFont typeface="Arial" panose="020B0604020202020204" pitchFamily="34" charset="0"/>
              <a:buChar char="•"/>
              <a:tabLst/>
              <a:defRPr>
                <a:solidFill>
                  <a:srgbClr val="000000"/>
                </a:solidFill>
                <a:latin typeface="Tenorite"/>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Significant Percent of Change Consumption</a:t>
            </a:r>
          </a:p>
          <a:p>
            <a:pPr marL="2286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1970vs1980: Nuclear(+)</a:t>
            </a:r>
          </a:p>
          <a:p>
            <a:pPr marL="2286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2000vs2010: Renewables(+)</a:t>
            </a:r>
          </a:p>
          <a:p>
            <a:pPr marL="2286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2010vs2020: Fossil Fuel / Nuclear (-), Renewables(+)</a:t>
            </a:r>
          </a:p>
          <a:p>
            <a:pPr marL="2286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Tenorite"/>
              <a:ea typeface="+mn-ea"/>
              <a:cs typeface="+mn-cs"/>
            </a:endParaRP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Significant Changes Production</a:t>
            </a:r>
          </a:p>
          <a:p>
            <a:pPr marL="2286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Overall Fossil Fuel(-)</a:t>
            </a:r>
          </a:p>
          <a:p>
            <a:pPr marL="228600" marR="0" lvl="1"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1" i="0" u="none" strike="noStrike" kern="1200" cap="none" spc="0" normalizeH="0" baseline="0" noProof="0" dirty="0">
                <a:ln>
                  <a:noFill/>
                </a:ln>
                <a:solidFill>
                  <a:srgbClr val="000000"/>
                </a:solidFill>
                <a:effectLst/>
                <a:uLnTx/>
                <a:uFillTx/>
                <a:latin typeface="Tenorite"/>
                <a:ea typeface="+mn-ea"/>
                <a:cs typeface="+mn-cs"/>
              </a:rPr>
              <a:t>Overall Renewable(+)</a:t>
            </a:r>
          </a:p>
          <a:p>
            <a:pPr marL="0" marR="0" lvl="1"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en-US" sz="1800" b="0" i="0" u="none" strike="noStrike" kern="1200" cap="none" spc="0" normalizeH="0" baseline="0" noProof="0" dirty="0">
              <a:ln>
                <a:noFill/>
              </a:ln>
              <a:solidFill>
                <a:srgbClr val="000000"/>
              </a:solidFill>
              <a:effectLst/>
              <a:uLnTx/>
              <a:uFillTx/>
              <a:latin typeface="Tenorite"/>
              <a:ea typeface="+mn-ea"/>
              <a:cs typeface="+mn-cs"/>
            </a:endParaRPr>
          </a:p>
        </p:txBody>
      </p:sp>
    </p:spTree>
    <p:extLst>
      <p:ext uri="{BB962C8B-B14F-4D97-AF65-F5344CB8AC3E}">
        <p14:creationId xmlns:p14="http://schemas.microsoft.com/office/powerpoint/2010/main" val="30602812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99C8CE-7534-A244-ABE9-5BED2DFEFBDF}" type="datetime1">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6/19/2023</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37183"/>
                </a:solidFill>
                <a:effectLst/>
                <a:uLnTx/>
                <a:uFillTx/>
                <a:latin typeface="Tenorite"/>
                <a:ea typeface="+mn-ea"/>
                <a:cs typeface="+mn-cs"/>
              </a:rPr>
              <a:t>Energy to GDP per Capita Comparison</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10" name="Title 1">
            <a:extLst>
              <a:ext uri="{FF2B5EF4-FFF2-40B4-BE49-F238E27FC236}">
                <a16:creationId xmlns:a16="http://schemas.microsoft.com/office/drawing/2014/main" id="{928F7A46-05F3-FE97-2D31-EDF0697FEE18}"/>
              </a:ext>
            </a:extLst>
          </p:cNvPr>
          <p:cNvSpPr txBox="1">
            <a:spLocks/>
          </p:cNvSpPr>
          <p:nvPr/>
        </p:nvSpPr>
        <p:spPr>
          <a:xfrm>
            <a:off x="0" y="0"/>
            <a:ext cx="12192000" cy="68618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3600" b="1" i="0" u="none" strike="noStrike" kern="1200" cap="none" spc="0" normalizeH="0" baseline="0" noProof="0" dirty="0">
                <a:ln>
                  <a:noFill/>
                </a:ln>
                <a:solidFill>
                  <a:srgbClr val="000000"/>
                </a:solidFill>
                <a:effectLst/>
                <a:uLnTx/>
                <a:uFillTx/>
                <a:latin typeface="Tenorite"/>
                <a:ea typeface="+mj-ea"/>
                <a:cs typeface="+mj-cs"/>
              </a:rPr>
              <a:t>Percent of Change</a:t>
            </a:r>
            <a:endParaRPr kumimoji="0" lang="en-US" sz="3600" b="1" i="0" u="none" strike="noStrike" kern="1200" cap="none" spc="0" normalizeH="0" baseline="0" noProof="0" dirty="0">
              <a:ln>
                <a:noFill/>
              </a:ln>
              <a:solidFill>
                <a:srgbClr val="000000"/>
              </a:solidFill>
              <a:effectLst/>
              <a:uLnTx/>
              <a:uFillTx/>
              <a:latin typeface="Tenorite"/>
              <a:ea typeface="+mj-ea"/>
              <a:cs typeface="+mj-cs"/>
            </a:endParaRPr>
          </a:p>
        </p:txBody>
      </p:sp>
      <p:pic>
        <p:nvPicPr>
          <p:cNvPr id="4" name="Picture 3">
            <a:extLst>
              <a:ext uri="{FF2B5EF4-FFF2-40B4-BE49-F238E27FC236}">
                <a16:creationId xmlns:a16="http://schemas.microsoft.com/office/drawing/2014/main" id="{E9AF70F0-04EA-3B3D-54B6-1A6AEF32E258}"/>
              </a:ext>
            </a:extLst>
          </p:cNvPr>
          <p:cNvPicPr>
            <a:picLocks noChangeAspect="1"/>
          </p:cNvPicPr>
          <p:nvPr/>
        </p:nvPicPr>
        <p:blipFill>
          <a:blip r:embed="rId2"/>
          <a:stretch>
            <a:fillRect/>
          </a:stretch>
        </p:blipFill>
        <p:spPr>
          <a:xfrm>
            <a:off x="601596" y="820856"/>
            <a:ext cx="9180579" cy="5072231"/>
          </a:xfrm>
          <a:prstGeom prst="rect">
            <a:avLst/>
          </a:prstGeom>
        </p:spPr>
      </p:pic>
      <p:sp>
        <p:nvSpPr>
          <p:cNvPr id="8" name="Content Placeholder 4">
            <a:extLst>
              <a:ext uri="{FF2B5EF4-FFF2-40B4-BE49-F238E27FC236}">
                <a16:creationId xmlns:a16="http://schemas.microsoft.com/office/drawing/2014/main" id="{D273C4E9-ED1F-5C7D-0BFE-1166F56EC62D}"/>
              </a:ext>
            </a:extLst>
          </p:cNvPr>
          <p:cNvSpPr txBox="1">
            <a:spLocks/>
          </p:cNvSpPr>
          <p:nvPr/>
        </p:nvSpPr>
        <p:spPr>
          <a:xfrm>
            <a:off x="9735712" y="1572367"/>
            <a:ext cx="2273393" cy="4355713"/>
          </a:xfrm>
          <a:prstGeom prst="rect">
            <a:avLst/>
          </a:prstGeom>
        </p:spPr>
        <p:txBody>
          <a:bodyPr vert="horz" lIns="91440" tIns="45720" rIns="91440" bIns="45720" rtlCol="0" anchor="t">
            <a:normAutofit/>
          </a:bodyPr>
          <a:lstStyle>
            <a:defPPr>
              <a:defRPr lang="en-US"/>
            </a:defPPr>
            <a:lvl1pPr marL="228600" marR="0" lvl="0" indent="-228600" fontAlgn="auto">
              <a:lnSpc>
                <a:spcPct val="90000"/>
              </a:lnSpc>
              <a:spcBef>
                <a:spcPts val="1000"/>
              </a:spcBef>
              <a:spcAft>
                <a:spcPts val="0"/>
              </a:spcAft>
              <a:buClrTx/>
              <a:buSzTx/>
              <a:buFont typeface="Arial" panose="020B0604020202020204" pitchFamily="34" charset="0"/>
              <a:buChar char="•"/>
              <a:tabLst/>
              <a:defRPr>
                <a:solidFill>
                  <a:srgbClr val="000000"/>
                </a:solidFill>
                <a:latin typeface="Tenorite"/>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XXXX</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XXXX</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XXXX</a:t>
            </a:r>
          </a:p>
        </p:txBody>
      </p:sp>
    </p:spTree>
    <p:extLst>
      <p:ext uri="{BB962C8B-B14F-4D97-AF65-F5344CB8AC3E}">
        <p14:creationId xmlns:p14="http://schemas.microsoft.com/office/powerpoint/2010/main" val="29709856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99C8CE-7534-A244-ABE9-5BED2DFEFBDF}" type="datetime1">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6/19/2023</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37183"/>
                </a:solidFill>
                <a:effectLst/>
                <a:uLnTx/>
                <a:uFillTx/>
                <a:latin typeface="Tenorite"/>
                <a:ea typeface="+mn-ea"/>
                <a:cs typeface="+mn-cs"/>
              </a:rPr>
              <a:t>Energy to GDP per Capita Comparison</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10" name="Title 1">
            <a:extLst>
              <a:ext uri="{FF2B5EF4-FFF2-40B4-BE49-F238E27FC236}">
                <a16:creationId xmlns:a16="http://schemas.microsoft.com/office/drawing/2014/main" id="{928F7A46-05F3-FE97-2D31-EDF0697FEE18}"/>
              </a:ext>
            </a:extLst>
          </p:cNvPr>
          <p:cNvSpPr txBox="1">
            <a:spLocks/>
          </p:cNvSpPr>
          <p:nvPr/>
        </p:nvSpPr>
        <p:spPr>
          <a:xfrm>
            <a:off x="0" y="0"/>
            <a:ext cx="12192000" cy="68618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3600" b="1" i="0" u="none" strike="noStrike" kern="1200" cap="none" spc="0" normalizeH="0" baseline="0" noProof="0" dirty="0">
                <a:ln>
                  <a:noFill/>
                </a:ln>
                <a:solidFill>
                  <a:srgbClr val="000000"/>
                </a:solidFill>
                <a:effectLst/>
                <a:uLnTx/>
                <a:uFillTx/>
                <a:latin typeface="Tenorite"/>
                <a:ea typeface="+mj-ea"/>
                <a:cs typeface="+mj-cs"/>
              </a:rPr>
              <a:t>Occam’s Razor</a:t>
            </a:r>
            <a:endParaRPr kumimoji="0" lang="en-US" sz="3600" b="1" i="0" u="none" strike="noStrike" kern="1200" cap="none" spc="0" normalizeH="0" baseline="0" noProof="0" dirty="0">
              <a:ln>
                <a:noFill/>
              </a:ln>
              <a:solidFill>
                <a:srgbClr val="000000"/>
              </a:solidFill>
              <a:effectLst/>
              <a:uLnTx/>
              <a:uFillTx/>
              <a:latin typeface="Tenorite"/>
              <a:ea typeface="+mj-ea"/>
              <a:cs typeface="+mj-cs"/>
            </a:endParaRPr>
          </a:p>
        </p:txBody>
      </p:sp>
      <p:pic>
        <p:nvPicPr>
          <p:cNvPr id="9" name="Picture 8">
            <a:extLst>
              <a:ext uri="{FF2B5EF4-FFF2-40B4-BE49-F238E27FC236}">
                <a16:creationId xmlns:a16="http://schemas.microsoft.com/office/drawing/2014/main" id="{49DD96C7-7DF5-23D8-EA2F-39FCDEAD6C26}"/>
              </a:ext>
            </a:extLst>
          </p:cNvPr>
          <p:cNvPicPr>
            <a:picLocks noChangeAspect="1"/>
          </p:cNvPicPr>
          <p:nvPr/>
        </p:nvPicPr>
        <p:blipFill>
          <a:blip r:embed="rId2"/>
          <a:stretch>
            <a:fillRect/>
          </a:stretch>
        </p:blipFill>
        <p:spPr>
          <a:xfrm>
            <a:off x="84225" y="766311"/>
            <a:ext cx="9721512" cy="5431303"/>
          </a:xfrm>
          <a:prstGeom prst="rect">
            <a:avLst/>
          </a:prstGeom>
        </p:spPr>
      </p:pic>
    </p:spTree>
    <p:extLst>
      <p:ext uri="{BB962C8B-B14F-4D97-AF65-F5344CB8AC3E}">
        <p14:creationId xmlns:p14="http://schemas.microsoft.com/office/powerpoint/2010/main" val="37412840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99C8CE-7534-A244-ABE9-5BED2DFEFBDF}" type="datetime1">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6/19/2023</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37183"/>
                </a:solidFill>
                <a:effectLst/>
                <a:uLnTx/>
                <a:uFillTx/>
                <a:latin typeface="Tenorite"/>
                <a:ea typeface="+mn-ea"/>
                <a:cs typeface="+mn-cs"/>
              </a:rPr>
              <a:t>Energy to GDP per Capita Comparison</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10" name="Title 1">
            <a:extLst>
              <a:ext uri="{FF2B5EF4-FFF2-40B4-BE49-F238E27FC236}">
                <a16:creationId xmlns:a16="http://schemas.microsoft.com/office/drawing/2014/main" id="{928F7A46-05F3-FE97-2D31-EDF0697FEE18}"/>
              </a:ext>
            </a:extLst>
          </p:cNvPr>
          <p:cNvSpPr txBox="1">
            <a:spLocks/>
          </p:cNvSpPr>
          <p:nvPr/>
        </p:nvSpPr>
        <p:spPr>
          <a:xfrm>
            <a:off x="0" y="0"/>
            <a:ext cx="12192000" cy="68618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3600" b="1" i="0" u="none" strike="noStrike" kern="1200" cap="none" spc="0" normalizeH="0" baseline="0" noProof="0" dirty="0">
                <a:ln>
                  <a:noFill/>
                </a:ln>
                <a:solidFill>
                  <a:srgbClr val="000000"/>
                </a:solidFill>
                <a:effectLst/>
                <a:uLnTx/>
                <a:uFillTx/>
                <a:latin typeface="Tenorite"/>
                <a:ea typeface="+mj-ea"/>
                <a:cs typeface="+mj-cs"/>
              </a:rPr>
              <a:t>Occam’s Razor</a:t>
            </a:r>
            <a:endParaRPr kumimoji="0" lang="en-US" sz="3600" b="1" i="0" u="none" strike="noStrike" kern="1200" cap="none" spc="0" normalizeH="0" baseline="0" noProof="0" dirty="0">
              <a:ln>
                <a:noFill/>
              </a:ln>
              <a:solidFill>
                <a:srgbClr val="000000"/>
              </a:solidFill>
              <a:effectLst/>
              <a:uLnTx/>
              <a:uFillTx/>
              <a:latin typeface="Tenorite"/>
              <a:ea typeface="+mj-ea"/>
              <a:cs typeface="+mj-cs"/>
            </a:endParaRPr>
          </a:p>
        </p:txBody>
      </p:sp>
      <p:sp>
        <p:nvSpPr>
          <p:cNvPr id="7" name="Content Placeholder 4">
            <a:extLst>
              <a:ext uri="{FF2B5EF4-FFF2-40B4-BE49-F238E27FC236}">
                <a16:creationId xmlns:a16="http://schemas.microsoft.com/office/drawing/2014/main" id="{30D592B6-17A6-4AE9-0AAD-2FE61522C0C3}"/>
              </a:ext>
            </a:extLst>
          </p:cNvPr>
          <p:cNvSpPr txBox="1">
            <a:spLocks/>
          </p:cNvSpPr>
          <p:nvPr/>
        </p:nvSpPr>
        <p:spPr>
          <a:xfrm>
            <a:off x="9918607" y="1852783"/>
            <a:ext cx="2273393" cy="2828613"/>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enorite"/>
                <a:ea typeface="+mn-ea"/>
                <a:cs typeface="+mn-cs"/>
              </a:rPr>
              <a:t>XXXX</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a:ln>
                  <a:noFill/>
                </a:ln>
                <a:solidFill>
                  <a:srgbClr val="000000"/>
                </a:solidFill>
                <a:effectLst/>
                <a:uLnTx/>
                <a:uFillTx/>
                <a:latin typeface="Tenorite"/>
                <a:ea typeface="+mn-ea"/>
                <a:cs typeface="+mn-cs"/>
              </a:rPr>
              <a:t>XXXX</a:t>
            </a:r>
          </a:p>
        </p:txBody>
      </p:sp>
      <p:pic>
        <p:nvPicPr>
          <p:cNvPr id="4" name="Picture 3">
            <a:extLst>
              <a:ext uri="{FF2B5EF4-FFF2-40B4-BE49-F238E27FC236}">
                <a16:creationId xmlns:a16="http://schemas.microsoft.com/office/drawing/2014/main" id="{712F111E-5FDC-B569-F6DA-C919DCBAB0FD}"/>
              </a:ext>
            </a:extLst>
          </p:cNvPr>
          <p:cNvPicPr>
            <a:picLocks noChangeAspect="1"/>
          </p:cNvPicPr>
          <p:nvPr/>
        </p:nvPicPr>
        <p:blipFill>
          <a:blip r:embed="rId2"/>
          <a:stretch>
            <a:fillRect/>
          </a:stretch>
        </p:blipFill>
        <p:spPr>
          <a:xfrm>
            <a:off x="607569" y="814620"/>
            <a:ext cx="9166588" cy="5165075"/>
          </a:xfrm>
          <a:prstGeom prst="rect">
            <a:avLst/>
          </a:prstGeom>
        </p:spPr>
      </p:pic>
    </p:spTree>
    <p:extLst>
      <p:ext uri="{BB962C8B-B14F-4D97-AF65-F5344CB8AC3E}">
        <p14:creationId xmlns:p14="http://schemas.microsoft.com/office/powerpoint/2010/main" val="22687336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99C8CE-7534-A244-ABE9-5BED2DFEFBDF}" type="datetime1">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6/19/2023</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37183"/>
                </a:solidFill>
                <a:effectLst/>
                <a:uLnTx/>
                <a:uFillTx/>
                <a:latin typeface="Tenorite"/>
                <a:ea typeface="+mn-ea"/>
                <a:cs typeface="+mn-cs"/>
              </a:rPr>
              <a:t>Energy to GDP per Capita Comparison</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10" name="Title 1">
            <a:extLst>
              <a:ext uri="{FF2B5EF4-FFF2-40B4-BE49-F238E27FC236}">
                <a16:creationId xmlns:a16="http://schemas.microsoft.com/office/drawing/2014/main" id="{928F7A46-05F3-FE97-2D31-EDF0697FEE18}"/>
              </a:ext>
            </a:extLst>
          </p:cNvPr>
          <p:cNvSpPr txBox="1">
            <a:spLocks/>
          </p:cNvSpPr>
          <p:nvPr/>
        </p:nvSpPr>
        <p:spPr>
          <a:xfrm>
            <a:off x="0" y="0"/>
            <a:ext cx="12192000" cy="68618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3600" b="1" i="0" u="none" strike="noStrike" kern="1200" cap="none" spc="0" normalizeH="0" baseline="0" noProof="0" dirty="0">
                <a:ln>
                  <a:noFill/>
                </a:ln>
                <a:solidFill>
                  <a:srgbClr val="000000"/>
                </a:solidFill>
                <a:effectLst/>
                <a:uLnTx/>
                <a:uFillTx/>
                <a:latin typeface="Tenorite"/>
                <a:ea typeface="+mj-ea"/>
                <a:cs typeface="+mj-cs"/>
              </a:rPr>
              <a:t>Occam’s Razor</a:t>
            </a:r>
            <a:endParaRPr kumimoji="0" lang="en-US" sz="3600" b="1" i="0" u="none" strike="noStrike" kern="1200" cap="none" spc="0" normalizeH="0" baseline="0" noProof="0" dirty="0">
              <a:ln>
                <a:noFill/>
              </a:ln>
              <a:solidFill>
                <a:srgbClr val="000000"/>
              </a:solidFill>
              <a:effectLst/>
              <a:uLnTx/>
              <a:uFillTx/>
              <a:latin typeface="Tenorite"/>
              <a:ea typeface="+mj-ea"/>
              <a:cs typeface="+mj-cs"/>
            </a:endParaRPr>
          </a:p>
        </p:txBody>
      </p:sp>
      <p:pic>
        <p:nvPicPr>
          <p:cNvPr id="4" name="Picture 3">
            <a:extLst>
              <a:ext uri="{FF2B5EF4-FFF2-40B4-BE49-F238E27FC236}">
                <a16:creationId xmlns:a16="http://schemas.microsoft.com/office/drawing/2014/main" id="{3EACB188-0615-CD55-B8BB-EC92900885DB}"/>
              </a:ext>
            </a:extLst>
          </p:cNvPr>
          <p:cNvPicPr>
            <a:picLocks noChangeAspect="1"/>
          </p:cNvPicPr>
          <p:nvPr/>
        </p:nvPicPr>
        <p:blipFill>
          <a:blip r:embed="rId2"/>
          <a:stretch>
            <a:fillRect/>
          </a:stretch>
        </p:blipFill>
        <p:spPr>
          <a:xfrm>
            <a:off x="643329" y="825245"/>
            <a:ext cx="7983313" cy="5361270"/>
          </a:xfrm>
          <a:prstGeom prst="rect">
            <a:avLst/>
          </a:prstGeom>
        </p:spPr>
      </p:pic>
      <p:sp>
        <p:nvSpPr>
          <p:cNvPr id="8" name="Content Placeholder 4">
            <a:extLst>
              <a:ext uri="{FF2B5EF4-FFF2-40B4-BE49-F238E27FC236}">
                <a16:creationId xmlns:a16="http://schemas.microsoft.com/office/drawing/2014/main" id="{DA55495F-3B1F-B19C-43D9-E5CEB75F3EAF}"/>
              </a:ext>
            </a:extLst>
          </p:cNvPr>
          <p:cNvSpPr txBox="1">
            <a:spLocks/>
          </p:cNvSpPr>
          <p:nvPr/>
        </p:nvSpPr>
        <p:spPr>
          <a:xfrm>
            <a:off x="9722518" y="1617767"/>
            <a:ext cx="2469482" cy="4281317"/>
          </a:xfrm>
          <a:prstGeom prst="rect">
            <a:avLst/>
          </a:prstGeom>
        </p:spPr>
        <p:txBody>
          <a:bodyPr vert="horz" lIns="91440" tIns="45720" rIns="91440" bIns="45720" rtlCol="0" anchor="t">
            <a:normAutofit/>
          </a:bodyPr>
          <a:lstStyle>
            <a:defPPr>
              <a:defRPr lang="en-US"/>
            </a:defPPr>
            <a:lvl1pPr marR="0" lvl="0" indent="0" fontAlgn="auto">
              <a:lnSpc>
                <a:spcPct val="90000"/>
              </a:lnSpc>
              <a:spcBef>
                <a:spcPts val="1000"/>
              </a:spcBef>
              <a:spcAft>
                <a:spcPts val="0"/>
              </a:spcAft>
              <a:buClrTx/>
              <a:buSzTx/>
              <a:buFont typeface="Arial" panose="020B0604020202020204" pitchFamily="34" charset="0"/>
              <a:buNone/>
              <a:tabLst/>
              <a:defRPr>
                <a:solidFill>
                  <a:srgbClr val="000000"/>
                </a:solidFill>
                <a:latin typeface="Tenorite"/>
              </a:defRPr>
            </a:lvl1pPr>
            <a:lvl2pPr marL="228600" lvl="1" indent="-228600">
              <a:lnSpc>
                <a:spcPct val="90000"/>
              </a:lnSpc>
              <a:spcBef>
                <a:spcPts val="1000"/>
              </a:spcBef>
              <a:buFont typeface="Arial" panose="020B0604020202020204" pitchFamily="34" charset="0"/>
              <a:buChar char="•"/>
              <a:defRPr>
                <a:solidFill>
                  <a:srgbClr val="000000"/>
                </a:solidFill>
                <a:latin typeface="Tenorite"/>
              </a:defRPr>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Quick Review</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Top 20 Consumption to Population: 17 of 20 States Match (85%)</a:t>
            </a:r>
          </a:p>
          <a:p>
            <a:pPr marL="285750" marR="0" lvl="0" indent="-28575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Top 20 Consumption to GDP per Capita: 7 of 20 States Match (35%)</a:t>
            </a:r>
          </a:p>
        </p:txBody>
      </p:sp>
    </p:spTree>
    <p:extLst>
      <p:ext uri="{BB962C8B-B14F-4D97-AF65-F5344CB8AC3E}">
        <p14:creationId xmlns:p14="http://schemas.microsoft.com/office/powerpoint/2010/main" val="13606869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99C8CE-7534-A244-ABE9-5BED2DFEFBDF}" type="datetime1">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6/19/2023</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37183"/>
                </a:solidFill>
                <a:effectLst/>
                <a:uLnTx/>
                <a:uFillTx/>
                <a:latin typeface="Tenorite"/>
                <a:ea typeface="+mn-ea"/>
                <a:cs typeface="+mn-cs"/>
              </a:rPr>
              <a:t>Energy to GDP per Capita Comparison</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10" name="Title 1">
            <a:extLst>
              <a:ext uri="{FF2B5EF4-FFF2-40B4-BE49-F238E27FC236}">
                <a16:creationId xmlns:a16="http://schemas.microsoft.com/office/drawing/2014/main" id="{928F7A46-05F3-FE97-2D31-EDF0697FEE18}"/>
              </a:ext>
            </a:extLst>
          </p:cNvPr>
          <p:cNvSpPr txBox="1">
            <a:spLocks/>
          </p:cNvSpPr>
          <p:nvPr/>
        </p:nvSpPr>
        <p:spPr>
          <a:xfrm>
            <a:off x="0" y="0"/>
            <a:ext cx="12192000" cy="68618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3600" b="1" i="0" u="none" strike="noStrike" kern="1200" cap="none" spc="0" normalizeH="0" baseline="0" noProof="0" dirty="0">
                <a:ln>
                  <a:noFill/>
                </a:ln>
                <a:solidFill>
                  <a:srgbClr val="000000"/>
                </a:solidFill>
                <a:effectLst/>
                <a:uLnTx/>
                <a:uFillTx/>
                <a:latin typeface="Tenorite"/>
                <a:ea typeface="+mj-ea"/>
                <a:cs typeface="+mj-cs"/>
              </a:rPr>
              <a:t>XXXX</a:t>
            </a:r>
            <a:endParaRPr kumimoji="0" lang="en-US" sz="3600" b="1" i="0" u="none" strike="noStrike" kern="1200" cap="none" spc="0" normalizeH="0" baseline="0" noProof="0" dirty="0">
              <a:ln>
                <a:noFill/>
              </a:ln>
              <a:solidFill>
                <a:srgbClr val="000000"/>
              </a:solidFill>
              <a:effectLst/>
              <a:uLnTx/>
              <a:uFillTx/>
              <a:latin typeface="Tenorite"/>
              <a:ea typeface="+mj-ea"/>
              <a:cs typeface="+mj-cs"/>
            </a:endParaRPr>
          </a:p>
        </p:txBody>
      </p:sp>
      <p:pic>
        <p:nvPicPr>
          <p:cNvPr id="9" name="Picture 8">
            <a:extLst>
              <a:ext uri="{FF2B5EF4-FFF2-40B4-BE49-F238E27FC236}">
                <a16:creationId xmlns:a16="http://schemas.microsoft.com/office/drawing/2014/main" id="{206832C0-F18F-7588-2BAD-6587131FDC13}"/>
              </a:ext>
            </a:extLst>
          </p:cNvPr>
          <p:cNvPicPr>
            <a:picLocks noChangeAspect="1"/>
          </p:cNvPicPr>
          <p:nvPr/>
        </p:nvPicPr>
        <p:blipFill>
          <a:blip r:embed="rId2"/>
          <a:stretch>
            <a:fillRect/>
          </a:stretch>
        </p:blipFill>
        <p:spPr>
          <a:xfrm>
            <a:off x="612492" y="912543"/>
            <a:ext cx="9078356" cy="5032913"/>
          </a:xfrm>
          <a:prstGeom prst="rect">
            <a:avLst/>
          </a:prstGeom>
        </p:spPr>
      </p:pic>
      <p:sp>
        <p:nvSpPr>
          <p:cNvPr id="2" name="Content Placeholder 4">
            <a:extLst>
              <a:ext uri="{FF2B5EF4-FFF2-40B4-BE49-F238E27FC236}">
                <a16:creationId xmlns:a16="http://schemas.microsoft.com/office/drawing/2014/main" id="{084BEBA0-A213-B73D-BE4A-7173DDBC106D}"/>
              </a:ext>
            </a:extLst>
          </p:cNvPr>
          <p:cNvSpPr txBox="1">
            <a:spLocks/>
          </p:cNvSpPr>
          <p:nvPr/>
        </p:nvSpPr>
        <p:spPr>
          <a:xfrm>
            <a:off x="9744635" y="1621135"/>
            <a:ext cx="2447365" cy="4324321"/>
          </a:xfrm>
          <a:prstGeom prst="rect">
            <a:avLst/>
          </a:prstGeom>
        </p:spPr>
        <p:txBody>
          <a:bodyPr vert="horz" lIns="91440" tIns="45720" rIns="91440" bIns="45720" rtlCol="0" anchor="t">
            <a:normAutofit/>
          </a:bodyPr>
          <a:lstStyle>
            <a:defPPr>
              <a:defRPr lang="en-US"/>
            </a:defPPr>
            <a:lvl1pPr marL="228600" marR="0" lvl="0" indent="-228600" fontAlgn="auto">
              <a:lnSpc>
                <a:spcPct val="90000"/>
              </a:lnSpc>
              <a:spcBef>
                <a:spcPts val="1000"/>
              </a:spcBef>
              <a:spcAft>
                <a:spcPts val="0"/>
              </a:spcAft>
              <a:buClrTx/>
              <a:buSzTx/>
              <a:buFont typeface="Arial" panose="020B0604020202020204" pitchFamily="34" charset="0"/>
              <a:buChar char="•"/>
              <a:tabLst/>
              <a:defRPr>
                <a:solidFill>
                  <a:srgbClr val="000000"/>
                </a:solidFill>
                <a:latin typeface="Tenorite"/>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XXXX</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XXXX</a:t>
            </a:r>
          </a:p>
        </p:txBody>
      </p:sp>
      <p:sp>
        <p:nvSpPr>
          <p:cNvPr id="4" name="TextBox 3">
            <a:extLst>
              <a:ext uri="{FF2B5EF4-FFF2-40B4-BE49-F238E27FC236}">
                <a16:creationId xmlns:a16="http://schemas.microsoft.com/office/drawing/2014/main" id="{D4013C28-BCF5-E2DE-097B-284A071FE3BB}"/>
              </a:ext>
            </a:extLst>
          </p:cNvPr>
          <p:cNvSpPr txBox="1"/>
          <p:nvPr/>
        </p:nvSpPr>
        <p:spPr>
          <a:xfrm rot="19623537">
            <a:off x="-523873" y="2677528"/>
            <a:ext cx="11628104"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600" b="1" i="0" u="none" strike="noStrike" kern="1200" cap="none" spc="0" normalizeH="0" baseline="0" noProof="0" dirty="0">
                <a:ln>
                  <a:noFill/>
                </a:ln>
                <a:solidFill>
                  <a:srgbClr val="FF0000"/>
                </a:solidFill>
                <a:effectLst/>
                <a:uLnTx/>
                <a:uFillTx/>
                <a:latin typeface="Tenorite"/>
                <a:ea typeface="+mn-ea"/>
                <a:cs typeface="+mn-cs"/>
              </a:rPr>
              <a:t>CHOOSE 1 FORECECAST SLIDE</a:t>
            </a:r>
          </a:p>
        </p:txBody>
      </p:sp>
    </p:spTree>
    <p:extLst>
      <p:ext uri="{BB962C8B-B14F-4D97-AF65-F5344CB8AC3E}">
        <p14:creationId xmlns:p14="http://schemas.microsoft.com/office/powerpoint/2010/main" val="345564141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7517F12A-7304-B447-BEB8-A99EA8009F15}"/>
              </a:ext>
            </a:extLst>
          </p:cNvPr>
          <p:cNvSpPr>
            <a:spLocks noGrp="1"/>
          </p:cNvSpPr>
          <p:nvPr>
            <p:ph type="dt" sz="half" idx="10"/>
          </p:nvPr>
        </p:nvSpPr>
        <p:spPr>
          <a:xfrm>
            <a:off x="381000" y="6356350"/>
            <a:ext cx="1569803" cy="365125"/>
          </a:xfrm>
        </p:spPr>
        <p:txBody>
          <a:bodyPr/>
          <a:lstStyle/>
          <a:p>
            <a:fld id="{F742F39E-1B75-804F-BDAE-BCC03958AB94}" type="datetime1">
              <a:rPr lang="en-US" smtClean="0"/>
              <a:pPr/>
              <a:t>6/19/2023</a:t>
            </a:fld>
            <a:endParaRPr lang="en-US" dirty="0"/>
          </a:p>
        </p:txBody>
      </p:sp>
      <p:sp>
        <p:nvSpPr>
          <p:cNvPr id="4" name="Footer Placeholder 3">
            <a:extLst>
              <a:ext uri="{FF2B5EF4-FFF2-40B4-BE49-F238E27FC236}">
                <a16:creationId xmlns:a16="http://schemas.microsoft.com/office/drawing/2014/main" id="{BCF90246-DFB2-A340-AADC-E85D28C31B3E}"/>
              </a:ext>
            </a:extLst>
          </p:cNvPr>
          <p:cNvSpPr>
            <a:spLocks noGrp="1"/>
          </p:cNvSpPr>
          <p:nvPr>
            <p:ph type="ftr" sz="quarter" idx="11"/>
          </p:nvPr>
        </p:nvSpPr>
        <p:spPr>
          <a:xfrm>
            <a:off x="2871106" y="6356350"/>
            <a:ext cx="4114800" cy="365125"/>
          </a:xfrm>
        </p:spPr>
        <p:txBody>
          <a:bodyPr/>
          <a:lstStyle/>
          <a:p>
            <a:r>
              <a:rPr lang="en-US" dirty="0"/>
              <a:t>PRESENTATION TITLE</a:t>
            </a:r>
          </a:p>
        </p:txBody>
      </p:sp>
      <p:sp>
        <p:nvSpPr>
          <p:cNvPr id="5" name="Slide Number Placeholder 4">
            <a:extLst>
              <a:ext uri="{FF2B5EF4-FFF2-40B4-BE49-F238E27FC236}">
                <a16:creationId xmlns:a16="http://schemas.microsoft.com/office/drawing/2014/main" id="{987CCF58-9B83-4A4F-8CA9-3D9C9BB7A287}"/>
              </a:ext>
            </a:extLst>
          </p:cNvPr>
          <p:cNvSpPr>
            <a:spLocks noGrp="1"/>
          </p:cNvSpPr>
          <p:nvPr>
            <p:ph type="sldNum" sz="quarter" idx="12"/>
          </p:nvPr>
        </p:nvSpPr>
        <p:spPr>
          <a:xfrm>
            <a:off x="8332334" y="6356350"/>
            <a:ext cx="1167495" cy="365125"/>
          </a:xfrm>
        </p:spPr>
        <p:txBody>
          <a:bodyPr/>
          <a:lstStyle/>
          <a:p>
            <a:fld id="{294A09A9-5501-47C1-A89A-A340965A2BE2}" type="slidenum">
              <a:rPr lang="en-US" smtClean="0"/>
              <a:pPr/>
              <a:t>59</a:t>
            </a:fld>
            <a:endParaRPr lang="en-US" dirty="0"/>
          </a:p>
        </p:txBody>
      </p:sp>
    </p:spTree>
    <p:extLst>
      <p:ext uri="{BB962C8B-B14F-4D97-AF65-F5344CB8AC3E}">
        <p14:creationId xmlns:p14="http://schemas.microsoft.com/office/powerpoint/2010/main" val="33356902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99C8CE-7534-A244-ABE9-5BED2DFEFBDF}" type="datetime1">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6/19/2023</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37183"/>
                </a:solidFill>
                <a:effectLst/>
                <a:uLnTx/>
                <a:uFillTx/>
                <a:latin typeface="Tenorite"/>
                <a:ea typeface="+mn-ea"/>
                <a:cs typeface="+mn-cs"/>
              </a:rPr>
              <a:t>Energy to GDP per Capita Comparison</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10" name="Title 1">
            <a:extLst>
              <a:ext uri="{FF2B5EF4-FFF2-40B4-BE49-F238E27FC236}">
                <a16:creationId xmlns:a16="http://schemas.microsoft.com/office/drawing/2014/main" id="{928F7A46-05F3-FE97-2D31-EDF0697FEE18}"/>
              </a:ext>
            </a:extLst>
          </p:cNvPr>
          <p:cNvSpPr txBox="1">
            <a:spLocks/>
          </p:cNvSpPr>
          <p:nvPr/>
        </p:nvSpPr>
        <p:spPr>
          <a:xfrm>
            <a:off x="0" y="0"/>
            <a:ext cx="12192000" cy="68618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3600" b="1" i="0" u="none" strike="noStrike" kern="1200" cap="none" spc="0" normalizeH="0" baseline="0" noProof="0" dirty="0">
                <a:ln>
                  <a:noFill/>
                </a:ln>
                <a:solidFill>
                  <a:srgbClr val="000000"/>
                </a:solidFill>
                <a:effectLst/>
                <a:uLnTx/>
                <a:uFillTx/>
                <a:latin typeface="Tenorite"/>
                <a:ea typeface="+mj-ea"/>
                <a:cs typeface="+mj-cs"/>
              </a:rPr>
              <a:t>Consumption / Production</a:t>
            </a:r>
            <a:endParaRPr kumimoji="0" lang="en-US" sz="3600" b="1" i="0" u="none" strike="noStrike" kern="1200" cap="none" spc="0" normalizeH="0" baseline="0" noProof="0" dirty="0">
              <a:ln>
                <a:noFill/>
              </a:ln>
              <a:solidFill>
                <a:srgbClr val="000000"/>
              </a:solidFill>
              <a:effectLst/>
              <a:uLnTx/>
              <a:uFillTx/>
              <a:latin typeface="Tenorite"/>
              <a:ea typeface="+mj-ea"/>
              <a:cs typeface="+mj-cs"/>
            </a:endParaRPr>
          </a:p>
        </p:txBody>
      </p:sp>
      <p:sp>
        <p:nvSpPr>
          <p:cNvPr id="7" name="Content Placeholder 4">
            <a:extLst>
              <a:ext uri="{FF2B5EF4-FFF2-40B4-BE49-F238E27FC236}">
                <a16:creationId xmlns:a16="http://schemas.microsoft.com/office/drawing/2014/main" id="{30D592B6-17A6-4AE9-0AAD-2FE61522C0C3}"/>
              </a:ext>
            </a:extLst>
          </p:cNvPr>
          <p:cNvSpPr txBox="1">
            <a:spLocks/>
          </p:cNvSpPr>
          <p:nvPr/>
        </p:nvSpPr>
        <p:spPr>
          <a:xfrm>
            <a:off x="9288438" y="1523599"/>
            <a:ext cx="2903562" cy="4481700"/>
          </a:xfrm>
          <a:prstGeom prst="rect">
            <a:avLst/>
          </a:prstGeom>
        </p:spPr>
        <p:txBody>
          <a:bodyPr vert="horz" lIns="91440" tIns="45720" rIns="91440" bIns="45720" rtlCol="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1800" dirty="0">
                <a:solidFill>
                  <a:srgbClr val="000000"/>
                </a:solidFill>
                <a:latin typeface="Tenorite"/>
              </a:rPr>
              <a:t>Most States Remained Under 5M (BN Btu) for Consumption and Production </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sz="1800" dirty="0">
                <a:solidFill>
                  <a:srgbClr val="000000"/>
                </a:solidFill>
                <a:latin typeface="Tenorite"/>
              </a:rPr>
              <a:t>The Range of Values for GDP per Capita Appeared to Begin a Wider Dispersion in 2000</a:t>
            </a:r>
          </a:p>
          <a:p>
            <a:pPr marL="0" marR="0" lvl="0" indent="0" algn="l" defTabSz="914400" rtl="0" eaLnBrk="1" fontAlgn="auto" latinLnBrk="0" hangingPunct="1">
              <a:lnSpc>
                <a:spcPct val="90000"/>
              </a:lnSpc>
              <a:spcBef>
                <a:spcPts val="1000"/>
              </a:spcBef>
              <a:spcAft>
                <a:spcPts val="0"/>
              </a:spcAft>
              <a:buClrTx/>
              <a:buSzTx/>
              <a:buNone/>
              <a:tabLst/>
              <a:defRPr/>
            </a:pPr>
            <a:endParaRPr kumimoji="0" lang="en-US" sz="1800" b="0" i="0" u="none" strike="noStrike" kern="1200" cap="none" spc="0" normalizeH="0" baseline="0" noProof="0" dirty="0">
              <a:ln>
                <a:noFill/>
              </a:ln>
              <a:solidFill>
                <a:srgbClr val="000000"/>
              </a:solidFill>
              <a:effectLst/>
              <a:uLnTx/>
              <a:uFillTx/>
              <a:latin typeface="Tenorite"/>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2020 Outliers for Consumption: TX &amp; CA</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000000"/>
              </a:solidFill>
              <a:effectLst/>
              <a:uLnTx/>
              <a:uFillTx/>
              <a:latin typeface="Tenorite"/>
              <a:ea typeface="+mn-ea"/>
              <a:cs typeface="+mn-cs"/>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2020 Outlier for Production: TX</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lang="en-US" sz="1800" dirty="0">
              <a:solidFill>
                <a:srgbClr val="000000"/>
              </a:solidFill>
              <a:latin typeface="Tenorite"/>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000000"/>
                </a:solidFill>
                <a:effectLst/>
                <a:uLnTx/>
                <a:uFillTx/>
                <a:latin typeface="Tenorite"/>
                <a:ea typeface="+mn-ea"/>
                <a:cs typeface="+mn-cs"/>
              </a:rPr>
              <a:t>Outliers for GDP per Capita Included: MA, NY &amp; WA</a:t>
            </a:r>
          </a:p>
        </p:txBody>
      </p:sp>
      <p:pic>
        <p:nvPicPr>
          <p:cNvPr id="4" name="Picture 3">
            <a:extLst>
              <a:ext uri="{FF2B5EF4-FFF2-40B4-BE49-F238E27FC236}">
                <a16:creationId xmlns:a16="http://schemas.microsoft.com/office/drawing/2014/main" id="{703D5BA7-F485-F16A-7C7D-571CD584B616}"/>
              </a:ext>
            </a:extLst>
          </p:cNvPr>
          <p:cNvPicPr>
            <a:picLocks noChangeAspect="1"/>
          </p:cNvPicPr>
          <p:nvPr/>
        </p:nvPicPr>
        <p:blipFill>
          <a:blip r:embed="rId2"/>
          <a:stretch>
            <a:fillRect/>
          </a:stretch>
        </p:blipFill>
        <p:spPr>
          <a:xfrm>
            <a:off x="95218" y="852700"/>
            <a:ext cx="9193220" cy="5152599"/>
          </a:xfrm>
          <a:prstGeom prst="rect">
            <a:avLst/>
          </a:prstGeom>
        </p:spPr>
      </p:pic>
      <p:grpSp>
        <p:nvGrpSpPr>
          <p:cNvPr id="11" name="Group 10">
            <a:extLst>
              <a:ext uri="{FF2B5EF4-FFF2-40B4-BE49-F238E27FC236}">
                <a16:creationId xmlns:a16="http://schemas.microsoft.com/office/drawing/2014/main" id="{216DE98D-7682-05BA-437A-6B10E264146A}"/>
              </a:ext>
            </a:extLst>
          </p:cNvPr>
          <p:cNvGrpSpPr/>
          <p:nvPr/>
        </p:nvGrpSpPr>
        <p:grpSpPr>
          <a:xfrm>
            <a:off x="7686620" y="2096422"/>
            <a:ext cx="689283" cy="317594"/>
            <a:chOff x="7046976" y="1318613"/>
            <a:chExt cx="658368" cy="280817"/>
          </a:xfrm>
        </p:grpSpPr>
        <p:sp>
          <p:nvSpPr>
            <p:cNvPr id="12" name="Oval 11">
              <a:extLst>
                <a:ext uri="{FF2B5EF4-FFF2-40B4-BE49-F238E27FC236}">
                  <a16:creationId xmlns:a16="http://schemas.microsoft.com/office/drawing/2014/main" id="{A7A83AA0-8206-34B0-A43D-708149EED30F}"/>
                </a:ext>
              </a:extLst>
            </p:cNvPr>
            <p:cNvSpPr/>
            <p:nvPr/>
          </p:nvSpPr>
          <p:spPr>
            <a:xfrm>
              <a:off x="7046976" y="1322431"/>
              <a:ext cx="280416" cy="276999"/>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DF0F0F5-9C14-9F4F-10B7-366FC8E8BED7}"/>
                </a:ext>
              </a:extLst>
            </p:cNvPr>
            <p:cNvSpPr txBox="1"/>
            <p:nvPr/>
          </p:nvSpPr>
          <p:spPr>
            <a:xfrm>
              <a:off x="7327392" y="1318613"/>
              <a:ext cx="377952" cy="217709"/>
            </a:xfrm>
            <a:prstGeom prst="rect">
              <a:avLst/>
            </a:prstGeom>
            <a:noFill/>
          </p:spPr>
          <p:txBody>
            <a:bodyPr wrap="square" rtlCol="0">
              <a:spAutoFit/>
            </a:bodyPr>
            <a:lstStyle/>
            <a:p>
              <a:r>
                <a:rPr lang="en-US" sz="1000" b="1" dirty="0">
                  <a:solidFill>
                    <a:schemeClr val="accent1">
                      <a:lumMod val="75000"/>
                    </a:schemeClr>
                  </a:solidFill>
                </a:rPr>
                <a:t>CA</a:t>
              </a:r>
            </a:p>
          </p:txBody>
        </p:sp>
      </p:grpSp>
      <p:grpSp>
        <p:nvGrpSpPr>
          <p:cNvPr id="15" name="Group 14">
            <a:extLst>
              <a:ext uri="{FF2B5EF4-FFF2-40B4-BE49-F238E27FC236}">
                <a16:creationId xmlns:a16="http://schemas.microsoft.com/office/drawing/2014/main" id="{D43EBFAB-B681-C305-9442-62CB1E2D12D3}"/>
              </a:ext>
            </a:extLst>
          </p:cNvPr>
          <p:cNvGrpSpPr/>
          <p:nvPr/>
        </p:nvGrpSpPr>
        <p:grpSpPr>
          <a:xfrm>
            <a:off x="6275148" y="1303842"/>
            <a:ext cx="689283" cy="317594"/>
            <a:chOff x="7046976" y="1318613"/>
            <a:chExt cx="658368" cy="280817"/>
          </a:xfrm>
        </p:grpSpPr>
        <p:sp>
          <p:nvSpPr>
            <p:cNvPr id="16" name="Oval 15">
              <a:extLst>
                <a:ext uri="{FF2B5EF4-FFF2-40B4-BE49-F238E27FC236}">
                  <a16:creationId xmlns:a16="http://schemas.microsoft.com/office/drawing/2014/main" id="{25AAFAEE-312F-96EA-FF4D-BFEF69D63F26}"/>
                </a:ext>
              </a:extLst>
            </p:cNvPr>
            <p:cNvSpPr/>
            <p:nvPr/>
          </p:nvSpPr>
          <p:spPr>
            <a:xfrm>
              <a:off x="7046976" y="1322431"/>
              <a:ext cx="280416" cy="276999"/>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4409C4F-305B-8606-9C85-764C0EF22A7D}"/>
                </a:ext>
              </a:extLst>
            </p:cNvPr>
            <p:cNvSpPr txBox="1"/>
            <p:nvPr/>
          </p:nvSpPr>
          <p:spPr>
            <a:xfrm>
              <a:off x="7327392" y="1318613"/>
              <a:ext cx="377952" cy="217709"/>
            </a:xfrm>
            <a:prstGeom prst="rect">
              <a:avLst/>
            </a:prstGeom>
            <a:noFill/>
          </p:spPr>
          <p:txBody>
            <a:bodyPr wrap="square" rtlCol="0">
              <a:spAutoFit/>
            </a:bodyPr>
            <a:lstStyle/>
            <a:p>
              <a:r>
                <a:rPr lang="en-US" sz="1000" b="1" dirty="0">
                  <a:solidFill>
                    <a:schemeClr val="accent1">
                      <a:lumMod val="75000"/>
                    </a:schemeClr>
                  </a:solidFill>
                </a:rPr>
                <a:t>TX</a:t>
              </a:r>
            </a:p>
          </p:txBody>
        </p:sp>
      </p:grpSp>
      <p:grpSp>
        <p:nvGrpSpPr>
          <p:cNvPr id="18" name="Group 17">
            <a:extLst>
              <a:ext uri="{FF2B5EF4-FFF2-40B4-BE49-F238E27FC236}">
                <a16:creationId xmlns:a16="http://schemas.microsoft.com/office/drawing/2014/main" id="{E064DFBF-407C-B8D8-AAA0-CFF695F97B0E}"/>
              </a:ext>
            </a:extLst>
          </p:cNvPr>
          <p:cNvGrpSpPr/>
          <p:nvPr/>
        </p:nvGrpSpPr>
        <p:grpSpPr>
          <a:xfrm>
            <a:off x="7928594" y="2523607"/>
            <a:ext cx="395700" cy="524256"/>
            <a:chOff x="6997672" y="1135882"/>
            <a:chExt cx="377952" cy="463548"/>
          </a:xfrm>
        </p:grpSpPr>
        <p:sp>
          <p:nvSpPr>
            <p:cNvPr id="19" name="Oval 18">
              <a:extLst>
                <a:ext uri="{FF2B5EF4-FFF2-40B4-BE49-F238E27FC236}">
                  <a16:creationId xmlns:a16="http://schemas.microsoft.com/office/drawing/2014/main" id="{DF9668AA-D70A-A84F-7599-44D50255FA50}"/>
                </a:ext>
              </a:extLst>
            </p:cNvPr>
            <p:cNvSpPr/>
            <p:nvPr/>
          </p:nvSpPr>
          <p:spPr>
            <a:xfrm>
              <a:off x="7046976" y="1322431"/>
              <a:ext cx="280416" cy="276999"/>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88EB1FE-B76D-6EE3-6CB0-9E534A31EBE2}"/>
                </a:ext>
              </a:extLst>
            </p:cNvPr>
            <p:cNvSpPr txBox="1"/>
            <p:nvPr/>
          </p:nvSpPr>
          <p:spPr>
            <a:xfrm>
              <a:off x="6997672" y="1135882"/>
              <a:ext cx="377952" cy="217709"/>
            </a:xfrm>
            <a:prstGeom prst="rect">
              <a:avLst/>
            </a:prstGeom>
            <a:noFill/>
          </p:spPr>
          <p:txBody>
            <a:bodyPr wrap="square" rtlCol="0">
              <a:spAutoFit/>
            </a:bodyPr>
            <a:lstStyle/>
            <a:p>
              <a:r>
                <a:rPr lang="en-US" sz="1000" b="1" dirty="0">
                  <a:solidFill>
                    <a:schemeClr val="accent1">
                      <a:lumMod val="75000"/>
                    </a:schemeClr>
                  </a:solidFill>
                </a:rPr>
                <a:t>WA</a:t>
              </a:r>
            </a:p>
          </p:txBody>
        </p:sp>
      </p:grpSp>
      <p:grpSp>
        <p:nvGrpSpPr>
          <p:cNvPr id="21" name="Group 20">
            <a:extLst>
              <a:ext uri="{FF2B5EF4-FFF2-40B4-BE49-F238E27FC236}">
                <a16:creationId xmlns:a16="http://schemas.microsoft.com/office/drawing/2014/main" id="{AD85524F-BD46-F452-5683-DAA1E4FA10B2}"/>
              </a:ext>
            </a:extLst>
          </p:cNvPr>
          <p:cNvGrpSpPr/>
          <p:nvPr/>
        </p:nvGrpSpPr>
        <p:grpSpPr>
          <a:xfrm>
            <a:off x="8285989" y="2573428"/>
            <a:ext cx="395700" cy="524256"/>
            <a:chOff x="6997672" y="1135882"/>
            <a:chExt cx="377952" cy="463548"/>
          </a:xfrm>
        </p:grpSpPr>
        <p:sp>
          <p:nvSpPr>
            <p:cNvPr id="22" name="Oval 21">
              <a:extLst>
                <a:ext uri="{FF2B5EF4-FFF2-40B4-BE49-F238E27FC236}">
                  <a16:creationId xmlns:a16="http://schemas.microsoft.com/office/drawing/2014/main" id="{AA4E26BA-2C16-2D4D-1457-270FAD08A82F}"/>
                </a:ext>
              </a:extLst>
            </p:cNvPr>
            <p:cNvSpPr/>
            <p:nvPr/>
          </p:nvSpPr>
          <p:spPr>
            <a:xfrm>
              <a:off x="7046976" y="1322431"/>
              <a:ext cx="280416" cy="276999"/>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9E94DF18-8C00-EA20-B0EF-9FE81E093144}"/>
                </a:ext>
              </a:extLst>
            </p:cNvPr>
            <p:cNvSpPr txBox="1"/>
            <p:nvPr/>
          </p:nvSpPr>
          <p:spPr>
            <a:xfrm>
              <a:off x="6997672" y="1135882"/>
              <a:ext cx="377952" cy="217709"/>
            </a:xfrm>
            <a:prstGeom prst="rect">
              <a:avLst/>
            </a:prstGeom>
            <a:noFill/>
          </p:spPr>
          <p:txBody>
            <a:bodyPr wrap="square" rtlCol="0">
              <a:spAutoFit/>
            </a:bodyPr>
            <a:lstStyle/>
            <a:p>
              <a:r>
                <a:rPr lang="en-US" sz="1000" b="1" dirty="0">
                  <a:solidFill>
                    <a:schemeClr val="accent1">
                      <a:lumMod val="75000"/>
                    </a:schemeClr>
                  </a:solidFill>
                </a:rPr>
                <a:t>MA</a:t>
              </a:r>
            </a:p>
          </p:txBody>
        </p:sp>
      </p:grpSp>
      <p:grpSp>
        <p:nvGrpSpPr>
          <p:cNvPr id="24" name="Group 23">
            <a:extLst>
              <a:ext uri="{FF2B5EF4-FFF2-40B4-BE49-F238E27FC236}">
                <a16:creationId xmlns:a16="http://schemas.microsoft.com/office/drawing/2014/main" id="{6C4EDD76-CA14-B583-7251-701C7D0A9C95}"/>
              </a:ext>
            </a:extLst>
          </p:cNvPr>
          <p:cNvGrpSpPr/>
          <p:nvPr/>
        </p:nvGrpSpPr>
        <p:grpSpPr>
          <a:xfrm>
            <a:off x="8559748" y="2342643"/>
            <a:ext cx="395700" cy="524256"/>
            <a:chOff x="6997672" y="1135882"/>
            <a:chExt cx="377952" cy="463548"/>
          </a:xfrm>
        </p:grpSpPr>
        <p:sp>
          <p:nvSpPr>
            <p:cNvPr id="25" name="Oval 24">
              <a:extLst>
                <a:ext uri="{FF2B5EF4-FFF2-40B4-BE49-F238E27FC236}">
                  <a16:creationId xmlns:a16="http://schemas.microsoft.com/office/drawing/2014/main" id="{E3026260-C109-53BC-7DCC-F232DB761030}"/>
                </a:ext>
              </a:extLst>
            </p:cNvPr>
            <p:cNvSpPr/>
            <p:nvPr/>
          </p:nvSpPr>
          <p:spPr>
            <a:xfrm>
              <a:off x="7046976" y="1322431"/>
              <a:ext cx="280416" cy="276999"/>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5C0C54FF-13FB-6FE0-89C3-7AA241B2CBF6}"/>
                </a:ext>
              </a:extLst>
            </p:cNvPr>
            <p:cNvSpPr txBox="1"/>
            <p:nvPr/>
          </p:nvSpPr>
          <p:spPr>
            <a:xfrm>
              <a:off x="6997672" y="1135882"/>
              <a:ext cx="377952" cy="217709"/>
            </a:xfrm>
            <a:prstGeom prst="rect">
              <a:avLst/>
            </a:prstGeom>
            <a:noFill/>
          </p:spPr>
          <p:txBody>
            <a:bodyPr wrap="square" rtlCol="0">
              <a:spAutoFit/>
            </a:bodyPr>
            <a:lstStyle/>
            <a:p>
              <a:r>
                <a:rPr lang="en-US" sz="1000" b="1" dirty="0">
                  <a:solidFill>
                    <a:schemeClr val="accent1">
                      <a:lumMod val="75000"/>
                    </a:schemeClr>
                  </a:solidFill>
                </a:rPr>
                <a:t>NY</a:t>
              </a:r>
            </a:p>
          </p:txBody>
        </p:sp>
      </p:grpSp>
      <p:grpSp>
        <p:nvGrpSpPr>
          <p:cNvPr id="27" name="Group 26">
            <a:extLst>
              <a:ext uri="{FF2B5EF4-FFF2-40B4-BE49-F238E27FC236}">
                <a16:creationId xmlns:a16="http://schemas.microsoft.com/office/drawing/2014/main" id="{06146372-BC1F-A798-0341-8036182A74CB}"/>
              </a:ext>
            </a:extLst>
          </p:cNvPr>
          <p:cNvGrpSpPr/>
          <p:nvPr/>
        </p:nvGrpSpPr>
        <p:grpSpPr>
          <a:xfrm>
            <a:off x="6275149" y="3874177"/>
            <a:ext cx="689283" cy="317594"/>
            <a:chOff x="7046976" y="1318613"/>
            <a:chExt cx="658368" cy="280817"/>
          </a:xfrm>
        </p:grpSpPr>
        <p:sp>
          <p:nvSpPr>
            <p:cNvPr id="28" name="Oval 27">
              <a:extLst>
                <a:ext uri="{FF2B5EF4-FFF2-40B4-BE49-F238E27FC236}">
                  <a16:creationId xmlns:a16="http://schemas.microsoft.com/office/drawing/2014/main" id="{D99BC275-7CA0-56BF-6DB7-602E3AC0D791}"/>
                </a:ext>
              </a:extLst>
            </p:cNvPr>
            <p:cNvSpPr/>
            <p:nvPr/>
          </p:nvSpPr>
          <p:spPr>
            <a:xfrm>
              <a:off x="7046976" y="1322431"/>
              <a:ext cx="280416" cy="276999"/>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2010685C-432E-0311-1580-F2D0A656E321}"/>
                </a:ext>
              </a:extLst>
            </p:cNvPr>
            <p:cNvSpPr txBox="1"/>
            <p:nvPr/>
          </p:nvSpPr>
          <p:spPr>
            <a:xfrm>
              <a:off x="7327392" y="1318613"/>
              <a:ext cx="377952" cy="217709"/>
            </a:xfrm>
            <a:prstGeom prst="rect">
              <a:avLst/>
            </a:prstGeom>
            <a:noFill/>
          </p:spPr>
          <p:txBody>
            <a:bodyPr wrap="square" rtlCol="0">
              <a:spAutoFit/>
            </a:bodyPr>
            <a:lstStyle/>
            <a:p>
              <a:r>
                <a:rPr lang="en-US" sz="1000" b="1" dirty="0">
                  <a:solidFill>
                    <a:schemeClr val="accent1">
                      <a:lumMod val="75000"/>
                    </a:schemeClr>
                  </a:solidFill>
                </a:rPr>
                <a:t>TX</a:t>
              </a:r>
            </a:p>
          </p:txBody>
        </p:sp>
      </p:grpSp>
      <p:grpSp>
        <p:nvGrpSpPr>
          <p:cNvPr id="30" name="Group 29">
            <a:extLst>
              <a:ext uri="{FF2B5EF4-FFF2-40B4-BE49-F238E27FC236}">
                <a16:creationId xmlns:a16="http://schemas.microsoft.com/office/drawing/2014/main" id="{A64A9A71-4F0C-C941-BEA2-209DE8A23BD7}"/>
              </a:ext>
            </a:extLst>
          </p:cNvPr>
          <p:cNvGrpSpPr/>
          <p:nvPr/>
        </p:nvGrpSpPr>
        <p:grpSpPr>
          <a:xfrm>
            <a:off x="7928594" y="5206548"/>
            <a:ext cx="395700" cy="524256"/>
            <a:chOff x="6997672" y="1135882"/>
            <a:chExt cx="377952" cy="463548"/>
          </a:xfrm>
        </p:grpSpPr>
        <p:sp>
          <p:nvSpPr>
            <p:cNvPr id="31" name="Oval 30">
              <a:extLst>
                <a:ext uri="{FF2B5EF4-FFF2-40B4-BE49-F238E27FC236}">
                  <a16:creationId xmlns:a16="http://schemas.microsoft.com/office/drawing/2014/main" id="{60FC3616-7FEB-FA5B-008E-9DD8974FD8E0}"/>
                </a:ext>
              </a:extLst>
            </p:cNvPr>
            <p:cNvSpPr/>
            <p:nvPr/>
          </p:nvSpPr>
          <p:spPr>
            <a:xfrm>
              <a:off x="7046976" y="1322431"/>
              <a:ext cx="280416" cy="276999"/>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E26D07D7-C9C8-102B-D007-F10A7123AFE6}"/>
                </a:ext>
              </a:extLst>
            </p:cNvPr>
            <p:cNvSpPr txBox="1"/>
            <p:nvPr/>
          </p:nvSpPr>
          <p:spPr>
            <a:xfrm>
              <a:off x="6997672" y="1135882"/>
              <a:ext cx="377952" cy="217709"/>
            </a:xfrm>
            <a:prstGeom prst="rect">
              <a:avLst/>
            </a:prstGeom>
            <a:noFill/>
          </p:spPr>
          <p:txBody>
            <a:bodyPr wrap="square" rtlCol="0">
              <a:spAutoFit/>
            </a:bodyPr>
            <a:lstStyle/>
            <a:p>
              <a:r>
                <a:rPr lang="en-US" sz="1000" b="1" dirty="0">
                  <a:solidFill>
                    <a:schemeClr val="accent1">
                      <a:lumMod val="75000"/>
                    </a:schemeClr>
                  </a:solidFill>
                </a:rPr>
                <a:t>WA</a:t>
              </a:r>
            </a:p>
          </p:txBody>
        </p:sp>
      </p:grpSp>
      <p:grpSp>
        <p:nvGrpSpPr>
          <p:cNvPr id="33" name="Group 32">
            <a:extLst>
              <a:ext uri="{FF2B5EF4-FFF2-40B4-BE49-F238E27FC236}">
                <a16:creationId xmlns:a16="http://schemas.microsoft.com/office/drawing/2014/main" id="{166C58F2-6D87-73A8-8A51-A89A48A2FF11}"/>
              </a:ext>
            </a:extLst>
          </p:cNvPr>
          <p:cNvGrpSpPr/>
          <p:nvPr/>
        </p:nvGrpSpPr>
        <p:grpSpPr>
          <a:xfrm>
            <a:off x="8285989" y="5256369"/>
            <a:ext cx="395700" cy="524256"/>
            <a:chOff x="6997672" y="1135882"/>
            <a:chExt cx="377952" cy="463548"/>
          </a:xfrm>
        </p:grpSpPr>
        <p:sp>
          <p:nvSpPr>
            <p:cNvPr id="34" name="Oval 33">
              <a:extLst>
                <a:ext uri="{FF2B5EF4-FFF2-40B4-BE49-F238E27FC236}">
                  <a16:creationId xmlns:a16="http://schemas.microsoft.com/office/drawing/2014/main" id="{8B15A4C5-5410-3809-2B2D-909F2FD1DF4E}"/>
                </a:ext>
              </a:extLst>
            </p:cNvPr>
            <p:cNvSpPr/>
            <p:nvPr/>
          </p:nvSpPr>
          <p:spPr>
            <a:xfrm>
              <a:off x="7046976" y="1322431"/>
              <a:ext cx="280416" cy="276999"/>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9F4504A7-CADE-E1BB-78B2-FFD130DABFDA}"/>
                </a:ext>
              </a:extLst>
            </p:cNvPr>
            <p:cNvSpPr txBox="1"/>
            <p:nvPr/>
          </p:nvSpPr>
          <p:spPr>
            <a:xfrm>
              <a:off x="6997672" y="1135882"/>
              <a:ext cx="377952" cy="217709"/>
            </a:xfrm>
            <a:prstGeom prst="rect">
              <a:avLst/>
            </a:prstGeom>
            <a:noFill/>
          </p:spPr>
          <p:txBody>
            <a:bodyPr wrap="square" rtlCol="0">
              <a:spAutoFit/>
            </a:bodyPr>
            <a:lstStyle/>
            <a:p>
              <a:r>
                <a:rPr lang="en-US" sz="1000" b="1" dirty="0">
                  <a:solidFill>
                    <a:schemeClr val="accent1">
                      <a:lumMod val="75000"/>
                    </a:schemeClr>
                  </a:solidFill>
                </a:rPr>
                <a:t>MA</a:t>
              </a:r>
            </a:p>
          </p:txBody>
        </p:sp>
      </p:grpSp>
      <p:grpSp>
        <p:nvGrpSpPr>
          <p:cNvPr id="36" name="Group 35">
            <a:extLst>
              <a:ext uri="{FF2B5EF4-FFF2-40B4-BE49-F238E27FC236}">
                <a16:creationId xmlns:a16="http://schemas.microsoft.com/office/drawing/2014/main" id="{92E03484-322D-66B7-BA15-D23CFF0BF251}"/>
              </a:ext>
            </a:extLst>
          </p:cNvPr>
          <p:cNvGrpSpPr/>
          <p:nvPr/>
        </p:nvGrpSpPr>
        <p:grpSpPr>
          <a:xfrm>
            <a:off x="8568482" y="5169767"/>
            <a:ext cx="395700" cy="524256"/>
            <a:chOff x="6997672" y="1135882"/>
            <a:chExt cx="377952" cy="463548"/>
          </a:xfrm>
        </p:grpSpPr>
        <p:sp>
          <p:nvSpPr>
            <p:cNvPr id="37" name="Oval 36">
              <a:extLst>
                <a:ext uri="{FF2B5EF4-FFF2-40B4-BE49-F238E27FC236}">
                  <a16:creationId xmlns:a16="http://schemas.microsoft.com/office/drawing/2014/main" id="{560C00AC-3E82-206E-9983-939EC1641FDC}"/>
                </a:ext>
              </a:extLst>
            </p:cNvPr>
            <p:cNvSpPr/>
            <p:nvPr/>
          </p:nvSpPr>
          <p:spPr>
            <a:xfrm>
              <a:off x="7046976" y="1322431"/>
              <a:ext cx="280416" cy="276999"/>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90F962E9-6588-BCDB-F98E-27752C76CAD0}"/>
                </a:ext>
              </a:extLst>
            </p:cNvPr>
            <p:cNvSpPr txBox="1"/>
            <p:nvPr/>
          </p:nvSpPr>
          <p:spPr>
            <a:xfrm>
              <a:off x="6997672" y="1135882"/>
              <a:ext cx="377952" cy="217709"/>
            </a:xfrm>
            <a:prstGeom prst="rect">
              <a:avLst/>
            </a:prstGeom>
            <a:noFill/>
          </p:spPr>
          <p:txBody>
            <a:bodyPr wrap="square" rtlCol="0">
              <a:spAutoFit/>
            </a:bodyPr>
            <a:lstStyle/>
            <a:p>
              <a:r>
                <a:rPr lang="en-US" sz="1000" b="1" dirty="0">
                  <a:solidFill>
                    <a:schemeClr val="accent1">
                      <a:lumMod val="75000"/>
                    </a:schemeClr>
                  </a:solidFill>
                </a:rPr>
                <a:t>NY</a:t>
              </a:r>
            </a:p>
          </p:txBody>
        </p:sp>
      </p:grpSp>
    </p:spTree>
    <p:extLst>
      <p:ext uri="{BB962C8B-B14F-4D97-AF65-F5344CB8AC3E}">
        <p14:creationId xmlns:p14="http://schemas.microsoft.com/office/powerpoint/2010/main" val="12993163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3047E-FBFD-4F79-BCA5-10E69740F030}"/>
              </a:ext>
            </a:extLst>
          </p:cNvPr>
          <p:cNvSpPr>
            <a:spLocks noGrp="1"/>
          </p:cNvSpPr>
          <p:nvPr>
            <p:ph type="title"/>
          </p:nvPr>
        </p:nvSpPr>
        <p:spPr>
          <a:xfrm>
            <a:off x="0" y="0"/>
            <a:ext cx="12192000" cy="686188"/>
          </a:xfrm>
        </p:spPr>
        <p:txBody>
          <a:bodyPr/>
          <a:lstStyle/>
          <a:p>
            <a:r>
              <a:rPr lang="it-IT" sz="3600" dirty="0"/>
              <a:t>Title</a:t>
            </a:r>
            <a:endParaRPr lang="en-US" sz="3600" dirty="0"/>
          </a:p>
        </p:txBody>
      </p:sp>
      <p:sp>
        <p:nvSpPr>
          <p:cNvPr id="3" name="Date Placeholder 2">
            <a:extLst>
              <a:ext uri="{FF2B5EF4-FFF2-40B4-BE49-F238E27FC236}">
                <a16:creationId xmlns:a16="http://schemas.microsoft.com/office/drawing/2014/main" id="{6DB30D50-1377-244D-A1A4-32FB836C1F3A}"/>
              </a:ext>
            </a:extLst>
          </p:cNvPr>
          <p:cNvSpPr>
            <a:spLocks noGrp="1"/>
          </p:cNvSpPr>
          <p:nvPr>
            <p:ph type="dt" sz="half" idx="2"/>
          </p:nvPr>
        </p:nvSpPr>
        <p:spPr/>
        <p:txBody>
          <a:bodyPr/>
          <a:lstStyle/>
          <a:p>
            <a:fld id="{C098A06B-52D8-C143-AE54-C8C950480C5A}" type="datetime1">
              <a:rPr lang="en-US" smtClean="0"/>
              <a:t>6/19/2023</a:t>
            </a:fld>
            <a:endParaRPr lang="en-US" dirty="0"/>
          </a:p>
        </p:txBody>
      </p:sp>
      <p:sp>
        <p:nvSpPr>
          <p:cNvPr id="5" name="Footer Placeholder 4">
            <a:extLst>
              <a:ext uri="{FF2B5EF4-FFF2-40B4-BE49-F238E27FC236}">
                <a16:creationId xmlns:a16="http://schemas.microsoft.com/office/drawing/2014/main" id="{AA926C73-F226-914E-AC56-BF3172765F9F}"/>
              </a:ext>
            </a:extLst>
          </p:cNvPr>
          <p:cNvSpPr>
            <a:spLocks noGrp="1"/>
          </p:cNvSpPr>
          <p:nvPr>
            <p:ph type="ftr" sz="quarter" idx="3"/>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50A86E01-62BB-5145-A6C3-515717DD327C}"/>
              </a:ext>
            </a:extLst>
          </p:cNvPr>
          <p:cNvSpPr>
            <a:spLocks noGrp="1"/>
          </p:cNvSpPr>
          <p:nvPr>
            <p:ph type="sldNum" sz="quarter" idx="4"/>
          </p:nvPr>
        </p:nvSpPr>
        <p:spPr/>
        <p:txBody>
          <a:bodyPr/>
          <a:lstStyle/>
          <a:p>
            <a:fld id="{294A09A9-5501-47C1-A89A-A340965A2BE2}" type="slidenum">
              <a:rPr lang="en-US" smtClean="0"/>
              <a:pPr/>
              <a:t>60</a:t>
            </a:fld>
            <a:endParaRPr lang="en-US" dirty="0"/>
          </a:p>
        </p:txBody>
      </p:sp>
    </p:spTree>
    <p:extLst>
      <p:ext uri="{BB962C8B-B14F-4D97-AF65-F5344CB8AC3E}">
        <p14:creationId xmlns:p14="http://schemas.microsoft.com/office/powerpoint/2010/main" val="152738693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5E2E3E-148D-4BE4-88A4-447C4BC35E68}"/>
              </a:ext>
            </a:extLst>
          </p:cNvPr>
          <p:cNvSpPr>
            <a:spLocks noGrp="1"/>
          </p:cNvSpPr>
          <p:nvPr>
            <p:ph type="title"/>
          </p:nvPr>
        </p:nvSpPr>
        <p:spPr/>
        <p:txBody>
          <a:bodyPr/>
          <a:lstStyle/>
          <a:p>
            <a:r>
              <a:rPr lang="en-US" dirty="0"/>
              <a:t>Timeline </a:t>
            </a:r>
          </a:p>
        </p:txBody>
      </p:sp>
      <p:graphicFrame>
        <p:nvGraphicFramePr>
          <p:cNvPr id="2" name="Diagram 2" descr="SmartArt graphic">
            <a:extLst>
              <a:ext uri="{FF2B5EF4-FFF2-40B4-BE49-F238E27FC236}">
                <a16:creationId xmlns:a16="http://schemas.microsoft.com/office/drawing/2014/main" id="{364D30CB-C02F-4FE1-9E72-11B75FF74851}"/>
              </a:ext>
            </a:extLst>
          </p:cNvPr>
          <p:cNvGraphicFramePr/>
          <p:nvPr>
            <p:extLst>
              <p:ext uri="{D42A27DB-BD31-4B8C-83A1-F6EECF244321}">
                <p14:modId xmlns:p14="http://schemas.microsoft.com/office/powerpoint/2010/main" val="4294231098"/>
              </p:ext>
            </p:extLst>
          </p:nvPr>
        </p:nvGraphicFramePr>
        <p:xfrm>
          <a:off x="1245325" y="1706563"/>
          <a:ext cx="9779182" cy="43630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Date Placeholder 3">
            <a:extLst>
              <a:ext uri="{FF2B5EF4-FFF2-40B4-BE49-F238E27FC236}">
                <a16:creationId xmlns:a16="http://schemas.microsoft.com/office/drawing/2014/main" id="{374915C9-579A-6644-A782-7D56C8F5561E}"/>
              </a:ext>
            </a:extLst>
          </p:cNvPr>
          <p:cNvSpPr>
            <a:spLocks noGrp="1"/>
          </p:cNvSpPr>
          <p:nvPr>
            <p:ph type="dt" sz="half" idx="2"/>
          </p:nvPr>
        </p:nvSpPr>
        <p:spPr/>
        <p:txBody>
          <a:bodyPr/>
          <a:lstStyle/>
          <a:p>
            <a:fld id="{79C497D8-AFA6-424B-9876-402B886244CF}" type="datetime1">
              <a:rPr lang="en-US" smtClean="0"/>
              <a:t>6/19/2023</a:t>
            </a:fld>
            <a:endParaRPr lang="en-US" dirty="0"/>
          </a:p>
        </p:txBody>
      </p:sp>
      <p:sp>
        <p:nvSpPr>
          <p:cNvPr id="5" name="Footer Placeholder 4">
            <a:extLst>
              <a:ext uri="{FF2B5EF4-FFF2-40B4-BE49-F238E27FC236}">
                <a16:creationId xmlns:a16="http://schemas.microsoft.com/office/drawing/2014/main" id="{140F55DB-0AAD-684A-B0E2-8EF58E039423}"/>
              </a:ext>
            </a:extLst>
          </p:cNvPr>
          <p:cNvSpPr>
            <a:spLocks noGrp="1"/>
          </p:cNvSpPr>
          <p:nvPr>
            <p:ph type="ftr" sz="quarter" idx="3"/>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280037C3-0E79-CD4B-92A9-5B5F9E74A60B}"/>
              </a:ext>
            </a:extLst>
          </p:cNvPr>
          <p:cNvSpPr>
            <a:spLocks noGrp="1"/>
          </p:cNvSpPr>
          <p:nvPr>
            <p:ph type="sldNum" sz="quarter" idx="4"/>
          </p:nvPr>
        </p:nvSpPr>
        <p:spPr/>
        <p:txBody>
          <a:bodyPr/>
          <a:lstStyle/>
          <a:p>
            <a:fld id="{294A09A9-5501-47C1-A89A-A340965A2BE2}" type="slidenum">
              <a:rPr lang="en-US" smtClean="0"/>
              <a:t>61</a:t>
            </a:fld>
            <a:endParaRPr lang="en-US" dirty="0"/>
          </a:p>
        </p:txBody>
      </p:sp>
    </p:spTree>
    <p:extLst>
      <p:ext uri="{BB962C8B-B14F-4D97-AF65-F5344CB8AC3E}">
        <p14:creationId xmlns:p14="http://schemas.microsoft.com/office/powerpoint/2010/main" val="9324984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60295B-54B9-4937-90E3-BAB9CE69E30B}"/>
              </a:ext>
            </a:extLst>
          </p:cNvPr>
          <p:cNvSpPr>
            <a:spLocks noGrp="1"/>
          </p:cNvSpPr>
          <p:nvPr>
            <p:ph type="ctrTitle"/>
          </p:nvPr>
        </p:nvSpPr>
        <p:spPr>
          <a:xfrm>
            <a:off x="1167494" y="1059400"/>
            <a:ext cx="6245912" cy="2387600"/>
          </a:xfrm>
        </p:spPr>
        <p:txBody>
          <a:bodyPr/>
          <a:lstStyle/>
          <a:p>
            <a:r>
              <a:rPr lang="en-US" dirty="0"/>
              <a:t>Primary goals</a:t>
            </a:r>
          </a:p>
        </p:txBody>
      </p:sp>
      <p:sp>
        <p:nvSpPr>
          <p:cNvPr id="4" name="Text Placeholder 3">
            <a:extLst>
              <a:ext uri="{FF2B5EF4-FFF2-40B4-BE49-F238E27FC236}">
                <a16:creationId xmlns:a16="http://schemas.microsoft.com/office/drawing/2014/main" id="{D51A6D85-3837-435F-A342-5A3F98172B12}"/>
              </a:ext>
            </a:extLst>
          </p:cNvPr>
          <p:cNvSpPr>
            <a:spLocks noGrp="1"/>
          </p:cNvSpPr>
          <p:nvPr>
            <p:ph type="subTitle" idx="1"/>
          </p:nvPr>
        </p:nvSpPr>
        <p:spPr>
          <a:xfrm>
            <a:off x="1167494" y="3539075"/>
            <a:ext cx="6245912" cy="1406101"/>
          </a:xfrm>
        </p:spPr>
        <p:txBody>
          <a:bodyPr vert="horz" lIns="91440" tIns="45720" rIns="91440" bIns="45720" rtlCol="0" anchor="t">
            <a:normAutofit/>
          </a:bodyPr>
          <a:lstStyle/>
          <a:p>
            <a:r>
              <a:rPr lang="en-US" dirty="0"/>
              <a:t>Annual revenue growth</a:t>
            </a:r>
          </a:p>
        </p:txBody>
      </p:sp>
    </p:spTree>
    <p:extLst>
      <p:ext uri="{BB962C8B-B14F-4D97-AF65-F5344CB8AC3E}">
        <p14:creationId xmlns:p14="http://schemas.microsoft.com/office/powerpoint/2010/main" val="34467973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99C8CE-7534-A244-ABE9-5BED2DFEFBDF}" type="datetime1">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6/19/2023</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37183"/>
                </a:solidFill>
                <a:effectLst/>
                <a:uLnTx/>
                <a:uFillTx/>
                <a:latin typeface="Tenorite"/>
                <a:ea typeface="+mn-ea"/>
                <a:cs typeface="+mn-cs"/>
              </a:rPr>
              <a:t>Energy to GDP per Capita Comparison</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10" name="Title 1">
            <a:extLst>
              <a:ext uri="{FF2B5EF4-FFF2-40B4-BE49-F238E27FC236}">
                <a16:creationId xmlns:a16="http://schemas.microsoft.com/office/drawing/2014/main" id="{928F7A46-05F3-FE97-2D31-EDF0697FEE18}"/>
              </a:ext>
            </a:extLst>
          </p:cNvPr>
          <p:cNvSpPr txBox="1">
            <a:spLocks/>
          </p:cNvSpPr>
          <p:nvPr/>
        </p:nvSpPr>
        <p:spPr>
          <a:xfrm>
            <a:off x="0" y="0"/>
            <a:ext cx="12192000" cy="68618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3600" b="1" i="0" u="none" strike="noStrike" kern="1200" cap="none" spc="0" normalizeH="0" baseline="0" noProof="0" dirty="0">
                <a:ln>
                  <a:noFill/>
                </a:ln>
                <a:solidFill>
                  <a:srgbClr val="000000"/>
                </a:solidFill>
                <a:effectLst/>
                <a:uLnTx/>
                <a:uFillTx/>
                <a:latin typeface="Tenorite"/>
                <a:ea typeface="+mj-ea"/>
                <a:cs typeface="+mj-cs"/>
              </a:rPr>
              <a:t>Energy Mix - Fossil Fuel to Alternatives</a:t>
            </a:r>
            <a:endParaRPr kumimoji="0" lang="en-US" sz="3600" b="1" i="0" u="none" strike="noStrike" kern="1200" cap="none" spc="0" normalizeH="0" baseline="0" noProof="0" dirty="0">
              <a:ln>
                <a:noFill/>
              </a:ln>
              <a:solidFill>
                <a:srgbClr val="000000"/>
              </a:solidFill>
              <a:effectLst/>
              <a:uLnTx/>
              <a:uFillTx/>
              <a:latin typeface="Tenorite"/>
              <a:ea typeface="+mj-ea"/>
              <a:cs typeface="+mj-cs"/>
            </a:endParaRPr>
          </a:p>
        </p:txBody>
      </p:sp>
      <p:pic>
        <p:nvPicPr>
          <p:cNvPr id="4" name="Picture 3">
            <a:extLst>
              <a:ext uri="{FF2B5EF4-FFF2-40B4-BE49-F238E27FC236}">
                <a16:creationId xmlns:a16="http://schemas.microsoft.com/office/drawing/2014/main" id="{208B765C-C838-0AF6-7E18-B9207BA67B54}"/>
              </a:ext>
            </a:extLst>
          </p:cNvPr>
          <p:cNvPicPr>
            <a:picLocks noChangeAspect="1"/>
          </p:cNvPicPr>
          <p:nvPr/>
        </p:nvPicPr>
        <p:blipFill>
          <a:blip r:embed="rId2"/>
          <a:stretch>
            <a:fillRect/>
          </a:stretch>
        </p:blipFill>
        <p:spPr>
          <a:xfrm>
            <a:off x="635802" y="874113"/>
            <a:ext cx="9105606" cy="5057243"/>
          </a:xfrm>
          <a:prstGeom prst="rect">
            <a:avLst/>
          </a:prstGeom>
        </p:spPr>
      </p:pic>
      <p:sp>
        <p:nvSpPr>
          <p:cNvPr id="2" name="Content Placeholder 4">
            <a:extLst>
              <a:ext uri="{FF2B5EF4-FFF2-40B4-BE49-F238E27FC236}">
                <a16:creationId xmlns:a16="http://schemas.microsoft.com/office/drawing/2014/main" id="{122B885F-B06B-1C33-18E5-A68742B6B668}"/>
              </a:ext>
            </a:extLst>
          </p:cNvPr>
          <p:cNvSpPr txBox="1">
            <a:spLocks/>
          </p:cNvSpPr>
          <p:nvPr/>
        </p:nvSpPr>
        <p:spPr>
          <a:xfrm>
            <a:off x="9741408" y="1621135"/>
            <a:ext cx="2450592" cy="4310221"/>
          </a:xfrm>
          <a:prstGeom prst="rect">
            <a:avLst/>
          </a:prstGeom>
        </p:spPr>
        <p:txBody>
          <a:bodyPr vert="horz" lIns="91440" tIns="45720" rIns="91440" bIns="45720" rtlCol="0" anchor="t">
            <a:normAutofit fontScale="92500" lnSpcReduction="10000"/>
          </a:bodyPr>
          <a:lstStyle>
            <a:defPPr>
              <a:defRPr lang="en-US"/>
            </a:defPPr>
            <a:lvl1pPr marL="228600" marR="0" lvl="0" indent="-228600" fontAlgn="auto">
              <a:lnSpc>
                <a:spcPct val="90000"/>
              </a:lnSpc>
              <a:spcBef>
                <a:spcPts val="1000"/>
              </a:spcBef>
              <a:spcAft>
                <a:spcPts val="0"/>
              </a:spcAft>
              <a:buClrTx/>
              <a:buSzTx/>
              <a:buFont typeface="Arial" panose="020B0604020202020204" pitchFamily="34" charset="0"/>
              <a:buChar char="•"/>
              <a:tabLst/>
              <a:defRPr>
                <a:solidFill>
                  <a:srgbClr val="000000"/>
                </a:solidFill>
                <a:latin typeface="Tenorite"/>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IL, PA, SC Lead the US in Consumption of Nuclear Energy</a:t>
            </a:r>
          </a:p>
          <a:p>
            <a:r>
              <a:rPr lang="en-US" dirty="0"/>
              <a:t>As of 2020 Several States Have Not Integrated the Use of Nuclear Energy: IN, MT, OK, SD, WY &amp; VT</a:t>
            </a:r>
          </a:p>
          <a:p>
            <a:r>
              <a:rPr lang="en-US" dirty="0"/>
              <a:t>As of 2020 TX, CA, &amp; WA Lead the US in Consumption of Renewable Energy</a:t>
            </a:r>
          </a:p>
          <a:p>
            <a:r>
              <a:rPr lang="en-US" dirty="0"/>
              <a:t>Distribution of Values for the Majority of States Remains &lt; 200K (BN Btu) for Renewable Consumption</a:t>
            </a:r>
          </a:p>
          <a:p>
            <a:endParaRPr lang="en-US" dirty="0"/>
          </a:p>
        </p:txBody>
      </p:sp>
      <p:grpSp>
        <p:nvGrpSpPr>
          <p:cNvPr id="12" name="Group 11">
            <a:extLst>
              <a:ext uri="{FF2B5EF4-FFF2-40B4-BE49-F238E27FC236}">
                <a16:creationId xmlns:a16="http://schemas.microsoft.com/office/drawing/2014/main" id="{ACB3F53E-03DF-7ACB-11E4-F2C74FF97174}"/>
              </a:ext>
            </a:extLst>
          </p:cNvPr>
          <p:cNvGrpSpPr/>
          <p:nvPr/>
        </p:nvGrpSpPr>
        <p:grpSpPr>
          <a:xfrm>
            <a:off x="5132832" y="2748835"/>
            <a:ext cx="987552" cy="408827"/>
            <a:chOff x="7046976" y="1322431"/>
            <a:chExt cx="658368" cy="276999"/>
          </a:xfrm>
        </p:grpSpPr>
        <p:sp>
          <p:nvSpPr>
            <p:cNvPr id="13" name="Oval 12">
              <a:extLst>
                <a:ext uri="{FF2B5EF4-FFF2-40B4-BE49-F238E27FC236}">
                  <a16:creationId xmlns:a16="http://schemas.microsoft.com/office/drawing/2014/main" id="{F515A717-7C8A-EE8A-F364-6C3120771F11}"/>
                </a:ext>
              </a:extLst>
            </p:cNvPr>
            <p:cNvSpPr/>
            <p:nvPr/>
          </p:nvSpPr>
          <p:spPr>
            <a:xfrm>
              <a:off x="7046976" y="1322431"/>
              <a:ext cx="280416" cy="276999"/>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5E74C4C-4EAE-4EA0-DDEB-9B717BACEECD}"/>
                </a:ext>
              </a:extLst>
            </p:cNvPr>
            <p:cNvSpPr txBox="1"/>
            <p:nvPr/>
          </p:nvSpPr>
          <p:spPr>
            <a:xfrm>
              <a:off x="7327392" y="1343395"/>
              <a:ext cx="377952" cy="217709"/>
            </a:xfrm>
            <a:prstGeom prst="rect">
              <a:avLst/>
            </a:prstGeom>
            <a:noFill/>
          </p:spPr>
          <p:txBody>
            <a:bodyPr wrap="square" rtlCol="0">
              <a:spAutoFit/>
            </a:bodyPr>
            <a:lstStyle/>
            <a:p>
              <a:r>
                <a:rPr lang="en-US" sz="1000" b="1" dirty="0">
                  <a:solidFill>
                    <a:schemeClr val="accent1">
                      <a:lumMod val="75000"/>
                    </a:schemeClr>
                  </a:solidFill>
                </a:rPr>
                <a:t>SC</a:t>
              </a:r>
            </a:p>
          </p:txBody>
        </p:sp>
      </p:grpSp>
      <p:grpSp>
        <p:nvGrpSpPr>
          <p:cNvPr id="15" name="Group 14">
            <a:extLst>
              <a:ext uri="{FF2B5EF4-FFF2-40B4-BE49-F238E27FC236}">
                <a16:creationId xmlns:a16="http://schemas.microsoft.com/office/drawing/2014/main" id="{1492B352-B033-448C-7189-C44D634AD733}"/>
              </a:ext>
            </a:extLst>
          </p:cNvPr>
          <p:cNvGrpSpPr/>
          <p:nvPr/>
        </p:nvGrpSpPr>
        <p:grpSpPr>
          <a:xfrm>
            <a:off x="9017903" y="3574190"/>
            <a:ext cx="395700" cy="524256"/>
            <a:chOff x="6997672" y="1135882"/>
            <a:chExt cx="377952" cy="463548"/>
          </a:xfrm>
        </p:grpSpPr>
        <p:sp>
          <p:nvSpPr>
            <p:cNvPr id="16" name="Oval 15">
              <a:extLst>
                <a:ext uri="{FF2B5EF4-FFF2-40B4-BE49-F238E27FC236}">
                  <a16:creationId xmlns:a16="http://schemas.microsoft.com/office/drawing/2014/main" id="{45623E4C-E528-4801-9C8D-F0C873969ED5}"/>
                </a:ext>
              </a:extLst>
            </p:cNvPr>
            <p:cNvSpPr/>
            <p:nvPr/>
          </p:nvSpPr>
          <p:spPr>
            <a:xfrm>
              <a:off x="7046976" y="1322431"/>
              <a:ext cx="280416" cy="276999"/>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50C5542A-A3D4-CE65-BC75-8A925A8A0B76}"/>
                </a:ext>
              </a:extLst>
            </p:cNvPr>
            <p:cNvSpPr txBox="1"/>
            <p:nvPr/>
          </p:nvSpPr>
          <p:spPr>
            <a:xfrm>
              <a:off x="6997672" y="1135882"/>
              <a:ext cx="377952" cy="217709"/>
            </a:xfrm>
            <a:prstGeom prst="rect">
              <a:avLst/>
            </a:prstGeom>
            <a:noFill/>
          </p:spPr>
          <p:txBody>
            <a:bodyPr wrap="square" rtlCol="0">
              <a:spAutoFit/>
            </a:bodyPr>
            <a:lstStyle/>
            <a:p>
              <a:r>
                <a:rPr lang="en-US" sz="1000" b="1" dirty="0">
                  <a:solidFill>
                    <a:schemeClr val="accent1">
                      <a:lumMod val="75000"/>
                    </a:schemeClr>
                  </a:solidFill>
                </a:rPr>
                <a:t>TX</a:t>
              </a:r>
            </a:p>
          </p:txBody>
        </p:sp>
      </p:grpSp>
      <p:grpSp>
        <p:nvGrpSpPr>
          <p:cNvPr id="18" name="Group 17">
            <a:extLst>
              <a:ext uri="{FF2B5EF4-FFF2-40B4-BE49-F238E27FC236}">
                <a16:creationId xmlns:a16="http://schemas.microsoft.com/office/drawing/2014/main" id="{B4AC1154-10D8-7A3B-29DB-00409FA2A019}"/>
              </a:ext>
            </a:extLst>
          </p:cNvPr>
          <p:cNvGrpSpPr/>
          <p:nvPr/>
        </p:nvGrpSpPr>
        <p:grpSpPr>
          <a:xfrm>
            <a:off x="7151737" y="5065564"/>
            <a:ext cx="395700" cy="524256"/>
            <a:chOff x="6997672" y="1135882"/>
            <a:chExt cx="377952" cy="463548"/>
          </a:xfrm>
        </p:grpSpPr>
        <p:sp>
          <p:nvSpPr>
            <p:cNvPr id="19" name="Oval 18">
              <a:extLst>
                <a:ext uri="{FF2B5EF4-FFF2-40B4-BE49-F238E27FC236}">
                  <a16:creationId xmlns:a16="http://schemas.microsoft.com/office/drawing/2014/main" id="{E1DB9A29-0F63-255A-B797-6D31407AB2C4}"/>
                </a:ext>
              </a:extLst>
            </p:cNvPr>
            <p:cNvSpPr/>
            <p:nvPr/>
          </p:nvSpPr>
          <p:spPr>
            <a:xfrm>
              <a:off x="7046976" y="1322431"/>
              <a:ext cx="280416" cy="276999"/>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95205C57-82DD-6ECC-E830-0369D4542EF6}"/>
                </a:ext>
              </a:extLst>
            </p:cNvPr>
            <p:cNvSpPr txBox="1"/>
            <p:nvPr/>
          </p:nvSpPr>
          <p:spPr>
            <a:xfrm>
              <a:off x="6997672" y="1135882"/>
              <a:ext cx="377952" cy="217709"/>
            </a:xfrm>
            <a:prstGeom prst="rect">
              <a:avLst/>
            </a:prstGeom>
            <a:noFill/>
          </p:spPr>
          <p:txBody>
            <a:bodyPr wrap="square" rtlCol="0">
              <a:spAutoFit/>
            </a:bodyPr>
            <a:lstStyle/>
            <a:p>
              <a:r>
                <a:rPr lang="en-US" sz="1000" b="1" dirty="0">
                  <a:solidFill>
                    <a:schemeClr val="accent1">
                      <a:lumMod val="75000"/>
                    </a:schemeClr>
                  </a:solidFill>
                </a:rPr>
                <a:t>WA</a:t>
              </a:r>
            </a:p>
          </p:txBody>
        </p:sp>
      </p:grpSp>
      <p:grpSp>
        <p:nvGrpSpPr>
          <p:cNvPr id="21" name="Group 20">
            <a:extLst>
              <a:ext uri="{FF2B5EF4-FFF2-40B4-BE49-F238E27FC236}">
                <a16:creationId xmlns:a16="http://schemas.microsoft.com/office/drawing/2014/main" id="{AEB4A4CA-0742-E62E-B9DF-80F5CAA7C5A9}"/>
              </a:ext>
            </a:extLst>
          </p:cNvPr>
          <p:cNvGrpSpPr/>
          <p:nvPr/>
        </p:nvGrpSpPr>
        <p:grpSpPr>
          <a:xfrm>
            <a:off x="8943022" y="4538330"/>
            <a:ext cx="395700" cy="524256"/>
            <a:chOff x="6997672" y="1135882"/>
            <a:chExt cx="377952" cy="463548"/>
          </a:xfrm>
        </p:grpSpPr>
        <p:sp>
          <p:nvSpPr>
            <p:cNvPr id="22" name="Oval 21">
              <a:extLst>
                <a:ext uri="{FF2B5EF4-FFF2-40B4-BE49-F238E27FC236}">
                  <a16:creationId xmlns:a16="http://schemas.microsoft.com/office/drawing/2014/main" id="{C3C4C8E2-C5FA-D883-2E0C-EDEF5176E97B}"/>
                </a:ext>
              </a:extLst>
            </p:cNvPr>
            <p:cNvSpPr/>
            <p:nvPr/>
          </p:nvSpPr>
          <p:spPr>
            <a:xfrm>
              <a:off x="7046976" y="1322431"/>
              <a:ext cx="280416" cy="276999"/>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C5A22409-50A2-7447-D783-96BB2E42B3F5}"/>
                </a:ext>
              </a:extLst>
            </p:cNvPr>
            <p:cNvSpPr txBox="1"/>
            <p:nvPr/>
          </p:nvSpPr>
          <p:spPr>
            <a:xfrm>
              <a:off x="6997672" y="1135882"/>
              <a:ext cx="377952" cy="217709"/>
            </a:xfrm>
            <a:prstGeom prst="rect">
              <a:avLst/>
            </a:prstGeom>
            <a:noFill/>
          </p:spPr>
          <p:txBody>
            <a:bodyPr wrap="square" rtlCol="0">
              <a:spAutoFit/>
            </a:bodyPr>
            <a:lstStyle/>
            <a:p>
              <a:r>
                <a:rPr lang="en-US" sz="1000" b="1" dirty="0">
                  <a:solidFill>
                    <a:schemeClr val="accent1">
                      <a:lumMod val="75000"/>
                    </a:schemeClr>
                  </a:solidFill>
                </a:rPr>
                <a:t>CA</a:t>
              </a:r>
            </a:p>
          </p:txBody>
        </p:sp>
      </p:grpSp>
      <p:grpSp>
        <p:nvGrpSpPr>
          <p:cNvPr id="24" name="Group 23">
            <a:extLst>
              <a:ext uri="{FF2B5EF4-FFF2-40B4-BE49-F238E27FC236}">
                <a16:creationId xmlns:a16="http://schemas.microsoft.com/office/drawing/2014/main" id="{1D606F59-8609-B9CC-B489-1D1D85341290}"/>
              </a:ext>
            </a:extLst>
          </p:cNvPr>
          <p:cNvGrpSpPr/>
          <p:nvPr/>
        </p:nvGrpSpPr>
        <p:grpSpPr>
          <a:xfrm>
            <a:off x="6961632" y="2350507"/>
            <a:ext cx="1121664" cy="449710"/>
            <a:chOff x="7046976" y="1322431"/>
            <a:chExt cx="658368" cy="276999"/>
          </a:xfrm>
        </p:grpSpPr>
        <p:sp>
          <p:nvSpPr>
            <p:cNvPr id="25" name="Oval 24">
              <a:extLst>
                <a:ext uri="{FF2B5EF4-FFF2-40B4-BE49-F238E27FC236}">
                  <a16:creationId xmlns:a16="http://schemas.microsoft.com/office/drawing/2014/main" id="{BEC4D43E-E509-D140-F7DD-5F55F2AA1B1C}"/>
                </a:ext>
              </a:extLst>
            </p:cNvPr>
            <p:cNvSpPr/>
            <p:nvPr/>
          </p:nvSpPr>
          <p:spPr>
            <a:xfrm>
              <a:off x="7046976" y="1322431"/>
              <a:ext cx="280416" cy="276999"/>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F35C483B-3F82-C7E3-916E-90BC9304CC2F}"/>
                </a:ext>
              </a:extLst>
            </p:cNvPr>
            <p:cNvSpPr txBox="1"/>
            <p:nvPr/>
          </p:nvSpPr>
          <p:spPr>
            <a:xfrm>
              <a:off x="7327392" y="1373434"/>
              <a:ext cx="377952" cy="151660"/>
            </a:xfrm>
            <a:prstGeom prst="rect">
              <a:avLst/>
            </a:prstGeom>
            <a:noFill/>
          </p:spPr>
          <p:txBody>
            <a:bodyPr wrap="square" rtlCol="0">
              <a:spAutoFit/>
            </a:bodyPr>
            <a:lstStyle/>
            <a:p>
              <a:r>
                <a:rPr lang="en-US" sz="1000" b="1" dirty="0">
                  <a:solidFill>
                    <a:schemeClr val="accent1">
                      <a:lumMod val="75000"/>
                    </a:schemeClr>
                  </a:solidFill>
                </a:rPr>
                <a:t>PA</a:t>
              </a:r>
            </a:p>
          </p:txBody>
        </p:sp>
      </p:grpSp>
      <p:grpSp>
        <p:nvGrpSpPr>
          <p:cNvPr id="27" name="Group 26">
            <a:extLst>
              <a:ext uri="{FF2B5EF4-FFF2-40B4-BE49-F238E27FC236}">
                <a16:creationId xmlns:a16="http://schemas.microsoft.com/office/drawing/2014/main" id="{22125532-531A-3E07-FFF1-283A99CBA228}"/>
              </a:ext>
            </a:extLst>
          </p:cNvPr>
          <p:cNvGrpSpPr/>
          <p:nvPr/>
        </p:nvGrpSpPr>
        <p:grpSpPr>
          <a:xfrm>
            <a:off x="8754646" y="2454150"/>
            <a:ext cx="1121664" cy="449710"/>
            <a:chOff x="7046976" y="1322431"/>
            <a:chExt cx="658368" cy="276999"/>
          </a:xfrm>
        </p:grpSpPr>
        <p:sp>
          <p:nvSpPr>
            <p:cNvPr id="28" name="Oval 27">
              <a:extLst>
                <a:ext uri="{FF2B5EF4-FFF2-40B4-BE49-F238E27FC236}">
                  <a16:creationId xmlns:a16="http://schemas.microsoft.com/office/drawing/2014/main" id="{A268FFE2-E484-BD54-514A-8934DE90B5C6}"/>
                </a:ext>
              </a:extLst>
            </p:cNvPr>
            <p:cNvSpPr/>
            <p:nvPr/>
          </p:nvSpPr>
          <p:spPr>
            <a:xfrm>
              <a:off x="7046976" y="1322431"/>
              <a:ext cx="280416" cy="276999"/>
            </a:xfrm>
            <a:prstGeom prst="ellipse">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A350F307-3EED-24A0-2AF1-6DB9D8275296}"/>
                </a:ext>
              </a:extLst>
            </p:cNvPr>
            <p:cNvSpPr txBox="1"/>
            <p:nvPr/>
          </p:nvSpPr>
          <p:spPr>
            <a:xfrm>
              <a:off x="7327392" y="1373434"/>
              <a:ext cx="377952" cy="151660"/>
            </a:xfrm>
            <a:prstGeom prst="rect">
              <a:avLst/>
            </a:prstGeom>
            <a:noFill/>
          </p:spPr>
          <p:txBody>
            <a:bodyPr wrap="square" rtlCol="0">
              <a:spAutoFit/>
            </a:bodyPr>
            <a:lstStyle/>
            <a:p>
              <a:r>
                <a:rPr lang="en-US" sz="1000" b="1" dirty="0">
                  <a:solidFill>
                    <a:schemeClr val="accent1">
                      <a:lumMod val="75000"/>
                    </a:schemeClr>
                  </a:solidFill>
                </a:rPr>
                <a:t>IL</a:t>
              </a:r>
            </a:p>
          </p:txBody>
        </p:sp>
      </p:grpSp>
    </p:spTree>
    <p:extLst>
      <p:ext uri="{BB962C8B-B14F-4D97-AF65-F5344CB8AC3E}">
        <p14:creationId xmlns:p14="http://schemas.microsoft.com/office/powerpoint/2010/main" val="3433550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99C8CE-7534-A244-ABE9-5BED2DFEFBDF}" type="datetime1">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6/19/2023</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37183"/>
                </a:solidFill>
                <a:effectLst/>
                <a:uLnTx/>
                <a:uFillTx/>
                <a:latin typeface="Tenorite"/>
                <a:ea typeface="+mn-ea"/>
                <a:cs typeface="+mn-cs"/>
              </a:rPr>
              <a:t>Energy to GDP per Capita Comparison</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10" name="Title 1">
            <a:extLst>
              <a:ext uri="{FF2B5EF4-FFF2-40B4-BE49-F238E27FC236}">
                <a16:creationId xmlns:a16="http://schemas.microsoft.com/office/drawing/2014/main" id="{928F7A46-05F3-FE97-2D31-EDF0697FEE18}"/>
              </a:ext>
            </a:extLst>
          </p:cNvPr>
          <p:cNvSpPr txBox="1">
            <a:spLocks/>
          </p:cNvSpPr>
          <p:nvPr/>
        </p:nvSpPr>
        <p:spPr>
          <a:xfrm>
            <a:off x="0" y="0"/>
            <a:ext cx="12192000" cy="68618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3600" b="1" i="0" u="none" strike="noStrike" kern="1200" cap="none" spc="0" normalizeH="0" baseline="0" noProof="0" dirty="0">
                <a:ln>
                  <a:noFill/>
                </a:ln>
                <a:solidFill>
                  <a:srgbClr val="000000"/>
                </a:solidFill>
                <a:effectLst/>
                <a:uLnTx/>
                <a:uFillTx/>
                <a:latin typeface="Tenorite"/>
                <a:ea typeface="+mj-ea"/>
                <a:cs typeface="+mj-cs"/>
              </a:rPr>
              <a:t>GDP per Capita – Energy Mix</a:t>
            </a:r>
            <a:endParaRPr kumimoji="0" lang="en-US" sz="3600" b="1" i="0" u="none" strike="noStrike" kern="1200" cap="none" spc="0" normalizeH="0" baseline="0" noProof="0" dirty="0">
              <a:ln>
                <a:noFill/>
              </a:ln>
              <a:solidFill>
                <a:srgbClr val="000000"/>
              </a:solidFill>
              <a:effectLst/>
              <a:uLnTx/>
              <a:uFillTx/>
              <a:latin typeface="Tenorite"/>
              <a:ea typeface="+mj-ea"/>
              <a:cs typeface="+mj-cs"/>
            </a:endParaRPr>
          </a:p>
        </p:txBody>
      </p:sp>
      <p:sp>
        <p:nvSpPr>
          <p:cNvPr id="7" name="Content Placeholder 4">
            <a:extLst>
              <a:ext uri="{FF2B5EF4-FFF2-40B4-BE49-F238E27FC236}">
                <a16:creationId xmlns:a16="http://schemas.microsoft.com/office/drawing/2014/main" id="{30D592B6-17A6-4AE9-0AAD-2FE61522C0C3}"/>
              </a:ext>
            </a:extLst>
          </p:cNvPr>
          <p:cNvSpPr txBox="1">
            <a:spLocks/>
          </p:cNvSpPr>
          <p:nvPr/>
        </p:nvSpPr>
        <p:spPr>
          <a:xfrm>
            <a:off x="9735712" y="1572367"/>
            <a:ext cx="2273393" cy="4355713"/>
          </a:xfrm>
          <a:prstGeom prst="rect">
            <a:avLst/>
          </a:prstGeom>
        </p:spPr>
        <p:txBody>
          <a:bodyPr vert="horz" lIns="91440" tIns="45720" rIns="91440" bIns="45720" rtlCol="0" anchor="t">
            <a:normAutofit/>
          </a:bodyPr>
          <a:lstStyle>
            <a:defPPr>
              <a:defRPr lang="en-US"/>
            </a:defPPr>
            <a:lvl1pPr marL="228600" marR="0" lvl="0" indent="-228600" fontAlgn="auto">
              <a:lnSpc>
                <a:spcPct val="90000"/>
              </a:lnSpc>
              <a:spcBef>
                <a:spcPts val="1000"/>
              </a:spcBef>
              <a:spcAft>
                <a:spcPts val="0"/>
              </a:spcAft>
              <a:buClrTx/>
              <a:buSzTx/>
              <a:buFont typeface="Arial" panose="020B0604020202020204" pitchFamily="34" charset="0"/>
              <a:buChar char="•"/>
              <a:tabLst/>
              <a:defRPr>
                <a:solidFill>
                  <a:srgbClr val="000000"/>
                </a:solidFill>
                <a:latin typeface="Tenorite"/>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Review of Distribution for Individual Energy Types Remains Generally Consistent with Initial Consolidated View for Consumption / GDP per Capita </a:t>
            </a:r>
          </a:p>
        </p:txBody>
      </p:sp>
      <p:pic>
        <p:nvPicPr>
          <p:cNvPr id="4" name="Picture 3">
            <a:extLst>
              <a:ext uri="{FF2B5EF4-FFF2-40B4-BE49-F238E27FC236}">
                <a16:creationId xmlns:a16="http://schemas.microsoft.com/office/drawing/2014/main" id="{9E85B7C1-7FE8-D34B-9E25-AE6E2159817C}"/>
              </a:ext>
            </a:extLst>
          </p:cNvPr>
          <p:cNvPicPr>
            <a:picLocks noChangeAspect="1"/>
          </p:cNvPicPr>
          <p:nvPr/>
        </p:nvPicPr>
        <p:blipFill>
          <a:blip r:embed="rId2"/>
          <a:stretch>
            <a:fillRect/>
          </a:stretch>
        </p:blipFill>
        <p:spPr>
          <a:xfrm>
            <a:off x="636914" y="842607"/>
            <a:ext cx="9129256" cy="5085473"/>
          </a:xfrm>
          <a:prstGeom prst="rect">
            <a:avLst/>
          </a:prstGeom>
        </p:spPr>
      </p:pic>
    </p:spTree>
    <p:extLst>
      <p:ext uri="{BB962C8B-B14F-4D97-AF65-F5344CB8AC3E}">
        <p14:creationId xmlns:p14="http://schemas.microsoft.com/office/powerpoint/2010/main" val="12310491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E809DF5-56B4-304A-8777-BB8576005AF2}"/>
              </a:ext>
            </a:extLst>
          </p:cNvPr>
          <p:cNvSpPr>
            <a:spLocks noGrp="1"/>
          </p:cNvSpPr>
          <p:nvPr>
            <p:ph type="dt" sz="half" idx="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7699C8CE-7534-A244-ABE9-5BED2DFEFBDF}" type="datetime1">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6/19/2023</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5" name="Footer Placeholder 4">
            <a:extLst>
              <a:ext uri="{FF2B5EF4-FFF2-40B4-BE49-F238E27FC236}">
                <a16:creationId xmlns:a16="http://schemas.microsoft.com/office/drawing/2014/main" id="{0A79A912-225F-BE40-9F3E-0255524448CD}"/>
              </a:ext>
            </a:extLst>
          </p:cNvPr>
          <p:cNvSpPr>
            <a:spLocks noGrp="1"/>
          </p:cNvSpPr>
          <p:nvPr>
            <p:ph type="ftr" sz="quarter" idx="3"/>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637183"/>
                </a:solidFill>
                <a:effectLst/>
                <a:uLnTx/>
                <a:uFillTx/>
                <a:latin typeface="Tenorite"/>
                <a:ea typeface="+mn-ea"/>
                <a:cs typeface="+mn-cs"/>
              </a:rPr>
              <a:t>Energy to GDP per Capita Comparison</a:t>
            </a:r>
          </a:p>
        </p:txBody>
      </p:sp>
      <p:sp>
        <p:nvSpPr>
          <p:cNvPr id="6" name="Slide Number Placeholder 5">
            <a:extLst>
              <a:ext uri="{FF2B5EF4-FFF2-40B4-BE49-F238E27FC236}">
                <a16:creationId xmlns:a16="http://schemas.microsoft.com/office/drawing/2014/main" id="{50B6C709-8794-DF4E-A15C-6E648F09DD12}"/>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4A09A9-5501-47C1-A89A-A340965A2BE2}" type="slidenum">
              <a:rPr kumimoji="0" lang="en-US" sz="1200" b="0" i="0" u="none" strike="noStrike" kern="1200" cap="none" spc="0" normalizeH="0" baseline="0" noProof="0" smtClean="0">
                <a:ln>
                  <a:noFill/>
                </a:ln>
                <a:solidFill>
                  <a:srgbClr val="637183"/>
                </a:solidFill>
                <a:effectLst/>
                <a:uLnTx/>
                <a:uFillTx/>
                <a:latin typeface="Tenorit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srgbClr val="637183"/>
              </a:solidFill>
              <a:effectLst/>
              <a:uLnTx/>
              <a:uFillTx/>
              <a:latin typeface="Tenorite"/>
              <a:ea typeface="+mn-ea"/>
              <a:cs typeface="+mn-cs"/>
            </a:endParaRPr>
          </a:p>
        </p:txBody>
      </p:sp>
      <p:sp>
        <p:nvSpPr>
          <p:cNvPr id="10" name="Title 1">
            <a:extLst>
              <a:ext uri="{FF2B5EF4-FFF2-40B4-BE49-F238E27FC236}">
                <a16:creationId xmlns:a16="http://schemas.microsoft.com/office/drawing/2014/main" id="{928F7A46-05F3-FE97-2D31-EDF0697FEE18}"/>
              </a:ext>
            </a:extLst>
          </p:cNvPr>
          <p:cNvSpPr txBox="1">
            <a:spLocks/>
          </p:cNvSpPr>
          <p:nvPr/>
        </p:nvSpPr>
        <p:spPr>
          <a:xfrm>
            <a:off x="0" y="0"/>
            <a:ext cx="12192000" cy="686188"/>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800" b="1"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it-IT" sz="3600" b="1" i="0" u="none" strike="noStrike" kern="1200" cap="none" spc="0" normalizeH="0" baseline="0" noProof="0" dirty="0">
                <a:ln>
                  <a:noFill/>
                </a:ln>
                <a:solidFill>
                  <a:srgbClr val="000000"/>
                </a:solidFill>
                <a:effectLst/>
                <a:uLnTx/>
                <a:uFillTx/>
                <a:latin typeface="Tenorite"/>
                <a:ea typeface="+mj-ea"/>
                <a:cs typeface="+mj-cs"/>
              </a:rPr>
              <a:t>GDP per Capita</a:t>
            </a:r>
            <a:endParaRPr kumimoji="0" lang="en-US" sz="3600" b="1" i="0" u="none" strike="noStrike" kern="1200" cap="none" spc="0" normalizeH="0" baseline="0" noProof="0" dirty="0">
              <a:ln>
                <a:noFill/>
              </a:ln>
              <a:solidFill>
                <a:srgbClr val="000000"/>
              </a:solidFill>
              <a:effectLst/>
              <a:uLnTx/>
              <a:uFillTx/>
              <a:latin typeface="Tenorite"/>
              <a:ea typeface="+mj-ea"/>
              <a:cs typeface="+mj-cs"/>
            </a:endParaRPr>
          </a:p>
        </p:txBody>
      </p:sp>
      <p:sp>
        <p:nvSpPr>
          <p:cNvPr id="8" name="Content Placeholder 4">
            <a:extLst>
              <a:ext uri="{FF2B5EF4-FFF2-40B4-BE49-F238E27FC236}">
                <a16:creationId xmlns:a16="http://schemas.microsoft.com/office/drawing/2014/main" id="{A1A67ED3-6AB7-D262-9853-F1BC61395CAA}"/>
              </a:ext>
            </a:extLst>
          </p:cNvPr>
          <p:cNvSpPr txBox="1">
            <a:spLocks/>
          </p:cNvSpPr>
          <p:nvPr/>
        </p:nvSpPr>
        <p:spPr>
          <a:xfrm>
            <a:off x="9735712" y="1572367"/>
            <a:ext cx="2273393" cy="4355713"/>
          </a:xfrm>
          <a:prstGeom prst="rect">
            <a:avLst/>
          </a:prstGeom>
        </p:spPr>
        <p:txBody>
          <a:bodyPr vert="horz" lIns="91440" tIns="45720" rIns="91440" bIns="45720" rtlCol="0" anchor="t">
            <a:normAutofit/>
          </a:bodyPr>
          <a:lstStyle>
            <a:defPPr>
              <a:defRPr lang="en-US"/>
            </a:defPPr>
            <a:lvl1pPr marL="228600" marR="0" lvl="0" indent="-228600" fontAlgn="auto">
              <a:lnSpc>
                <a:spcPct val="90000"/>
              </a:lnSpc>
              <a:spcBef>
                <a:spcPts val="1000"/>
              </a:spcBef>
              <a:spcAft>
                <a:spcPts val="0"/>
              </a:spcAft>
              <a:buClrTx/>
              <a:buSzTx/>
              <a:buFont typeface="Arial" panose="020B0604020202020204" pitchFamily="34" charset="0"/>
              <a:buChar char="•"/>
              <a:tabLst/>
              <a:defRPr>
                <a:solidFill>
                  <a:srgbClr val="000000"/>
                </a:solidFill>
                <a:latin typeface="Tenorite"/>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dirty="0"/>
              <a:t>US GDP per Capita Ranged from $5K in 1970 to $63.5K in 2020</a:t>
            </a:r>
          </a:p>
          <a:p>
            <a:r>
              <a:rPr lang="en-US" dirty="0"/>
              <a:t>MAX GDP per Capita: 2020 NY $86.2K</a:t>
            </a:r>
          </a:p>
          <a:p>
            <a:r>
              <a:rPr lang="en-US" dirty="0"/>
              <a:t>MIN GDP per Capita: 1970 MS $3.3K</a:t>
            </a:r>
          </a:p>
          <a:p>
            <a:r>
              <a:rPr lang="en-US" dirty="0"/>
              <a:t>Overall Increase Expected to Continue</a:t>
            </a:r>
          </a:p>
        </p:txBody>
      </p:sp>
      <p:pic>
        <p:nvPicPr>
          <p:cNvPr id="18" name="Picture 17">
            <a:extLst>
              <a:ext uri="{FF2B5EF4-FFF2-40B4-BE49-F238E27FC236}">
                <a16:creationId xmlns:a16="http://schemas.microsoft.com/office/drawing/2014/main" id="{EA11F304-A50A-3ABE-633B-47D42952DE8B}"/>
              </a:ext>
            </a:extLst>
          </p:cNvPr>
          <p:cNvPicPr>
            <a:picLocks noChangeAspect="1"/>
          </p:cNvPicPr>
          <p:nvPr/>
        </p:nvPicPr>
        <p:blipFill>
          <a:blip r:embed="rId2"/>
          <a:stretch>
            <a:fillRect/>
          </a:stretch>
        </p:blipFill>
        <p:spPr>
          <a:xfrm>
            <a:off x="600775" y="891238"/>
            <a:ext cx="9153295" cy="5201217"/>
          </a:xfrm>
          <a:prstGeom prst="rect">
            <a:avLst/>
          </a:prstGeom>
        </p:spPr>
      </p:pic>
      <p:grpSp>
        <p:nvGrpSpPr>
          <p:cNvPr id="16" name="Group 15">
            <a:extLst>
              <a:ext uri="{FF2B5EF4-FFF2-40B4-BE49-F238E27FC236}">
                <a16:creationId xmlns:a16="http://schemas.microsoft.com/office/drawing/2014/main" id="{907DE5A2-B00F-B0E3-7242-1809A32CF31A}"/>
              </a:ext>
            </a:extLst>
          </p:cNvPr>
          <p:cNvGrpSpPr/>
          <p:nvPr/>
        </p:nvGrpSpPr>
        <p:grpSpPr>
          <a:xfrm>
            <a:off x="1081478" y="2091674"/>
            <a:ext cx="700969" cy="846733"/>
            <a:chOff x="1074119" y="2564126"/>
            <a:chExt cx="700969" cy="846733"/>
          </a:xfrm>
        </p:grpSpPr>
        <p:sp>
          <p:nvSpPr>
            <p:cNvPr id="13" name="TextBox 12">
              <a:extLst>
                <a:ext uri="{FF2B5EF4-FFF2-40B4-BE49-F238E27FC236}">
                  <a16:creationId xmlns:a16="http://schemas.microsoft.com/office/drawing/2014/main" id="{9807C2B3-A186-B625-0FA6-5CEAED8F3430}"/>
                </a:ext>
              </a:extLst>
            </p:cNvPr>
            <p:cNvSpPr txBox="1"/>
            <p:nvPr/>
          </p:nvSpPr>
          <p:spPr>
            <a:xfrm>
              <a:off x="1074119" y="2564126"/>
              <a:ext cx="70096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68FF">
                      <a:lumMod val="75000"/>
                    </a:srgbClr>
                  </a:solidFill>
                  <a:effectLst/>
                  <a:uLnTx/>
                  <a:uFillTx/>
                  <a:latin typeface="Tenorite"/>
                  <a:ea typeface="+mn-ea"/>
                  <a:cs typeface="+mn-cs"/>
                </a:rPr>
                <a:t>MIN: $3.3K</a:t>
              </a:r>
            </a:p>
          </p:txBody>
        </p:sp>
        <p:cxnSp>
          <p:nvCxnSpPr>
            <p:cNvPr id="14" name="Straight Arrow Connector 13">
              <a:extLst>
                <a:ext uri="{FF2B5EF4-FFF2-40B4-BE49-F238E27FC236}">
                  <a16:creationId xmlns:a16="http://schemas.microsoft.com/office/drawing/2014/main" id="{E25C22F0-266D-512A-5874-41AAC3F42A1E}"/>
                </a:ext>
              </a:extLst>
            </p:cNvPr>
            <p:cNvCxnSpPr>
              <a:cxnSpLocks/>
            </p:cNvCxnSpPr>
            <p:nvPr/>
          </p:nvCxnSpPr>
          <p:spPr>
            <a:xfrm>
              <a:off x="1277685" y="2961870"/>
              <a:ext cx="0" cy="448989"/>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E5D2B72A-954C-2502-B124-8CE34CC27F8B}"/>
              </a:ext>
            </a:extLst>
          </p:cNvPr>
          <p:cNvGrpSpPr/>
          <p:nvPr/>
        </p:nvGrpSpPr>
        <p:grpSpPr>
          <a:xfrm>
            <a:off x="6506609" y="1696884"/>
            <a:ext cx="700969" cy="641658"/>
            <a:chOff x="1084752" y="2564126"/>
            <a:chExt cx="700969" cy="641658"/>
          </a:xfrm>
        </p:grpSpPr>
        <p:sp>
          <p:nvSpPr>
            <p:cNvPr id="21" name="TextBox 20">
              <a:extLst>
                <a:ext uri="{FF2B5EF4-FFF2-40B4-BE49-F238E27FC236}">
                  <a16:creationId xmlns:a16="http://schemas.microsoft.com/office/drawing/2014/main" id="{96D32371-F973-E952-D327-22BA66D763AC}"/>
                </a:ext>
              </a:extLst>
            </p:cNvPr>
            <p:cNvSpPr txBox="1"/>
            <p:nvPr/>
          </p:nvSpPr>
          <p:spPr>
            <a:xfrm>
              <a:off x="1084752" y="2564126"/>
              <a:ext cx="700969"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68FF">
                      <a:lumMod val="75000"/>
                    </a:srgbClr>
                  </a:solidFill>
                  <a:effectLst/>
                  <a:uLnTx/>
                  <a:uFillTx/>
                  <a:latin typeface="Tenorite"/>
                  <a:ea typeface="+mn-ea"/>
                  <a:cs typeface="+mn-cs"/>
                </a:rPr>
                <a:t>US AVG</a:t>
              </a:r>
            </a:p>
          </p:txBody>
        </p:sp>
        <p:cxnSp>
          <p:nvCxnSpPr>
            <p:cNvPr id="22" name="Straight Arrow Connector 21">
              <a:extLst>
                <a:ext uri="{FF2B5EF4-FFF2-40B4-BE49-F238E27FC236}">
                  <a16:creationId xmlns:a16="http://schemas.microsoft.com/office/drawing/2014/main" id="{5E63E3C8-8EA9-F98F-B57C-EFE54F4330AD}"/>
                </a:ext>
              </a:extLst>
            </p:cNvPr>
            <p:cNvCxnSpPr>
              <a:cxnSpLocks/>
            </p:cNvCxnSpPr>
            <p:nvPr/>
          </p:nvCxnSpPr>
          <p:spPr>
            <a:xfrm>
              <a:off x="1435236" y="2797612"/>
              <a:ext cx="0" cy="408172"/>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A131E47F-C49F-A37B-5BF2-DC6728A7B609}"/>
              </a:ext>
            </a:extLst>
          </p:cNvPr>
          <p:cNvGrpSpPr/>
          <p:nvPr/>
        </p:nvGrpSpPr>
        <p:grpSpPr>
          <a:xfrm>
            <a:off x="8773731" y="1090090"/>
            <a:ext cx="700969" cy="830357"/>
            <a:chOff x="1063487" y="2654810"/>
            <a:chExt cx="700969" cy="830357"/>
          </a:xfrm>
        </p:grpSpPr>
        <p:sp>
          <p:nvSpPr>
            <p:cNvPr id="24" name="TextBox 23">
              <a:extLst>
                <a:ext uri="{FF2B5EF4-FFF2-40B4-BE49-F238E27FC236}">
                  <a16:creationId xmlns:a16="http://schemas.microsoft.com/office/drawing/2014/main" id="{EB56A518-3D4E-BB65-882E-8BAA39E80C8B}"/>
                </a:ext>
              </a:extLst>
            </p:cNvPr>
            <p:cNvSpPr txBox="1"/>
            <p:nvPr/>
          </p:nvSpPr>
          <p:spPr>
            <a:xfrm>
              <a:off x="1063487" y="2654810"/>
              <a:ext cx="700969"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68FF">
                      <a:lumMod val="75000"/>
                    </a:srgbClr>
                  </a:solidFill>
                  <a:effectLst/>
                  <a:uLnTx/>
                  <a:uFillTx/>
                  <a:latin typeface="Tenorite"/>
                  <a:ea typeface="+mn-ea"/>
                  <a:cs typeface="+mn-cs"/>
                </a:rPr>
                <a:t>MAX: $86.2K</a:t>
              </a:r>
            </a:p>
          </p:txBody>
        </p:sp>
        <p:cxnSp>
          <p:nvCxnSpPr>
            <p:cNvPr id="25" name="Straight Arrow Connector 24">
              <a:extLst>
                <a:ext uri="{FF2B5EF4-FFF2-40B4-BE49-F238E27FC236}">
                  <a16:creationId xmlns:a16="http://schemas.microsoft.com/office/drawing/2014/main" id="{9D746A70-938C-FEE6-EF25-4B2A2F0E8256}"/>
                </a:ext>
              </a:extLst>
            </p:cNvPr>
            <p:cNvCxnSpPr>
              <a:cxnSpLocks/>
            </p:cNvCxnSpPr>
            <p:nvPr/>
          </p:nvCxnSpPr>
          <p:spPr>
            <a:xfrm>
              <a:off x="1277685" y="3066404"/>
              <a:ext cx="0" cy="418763"/>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01278751-1803-4DC3-0B59-1B656319432A}"/>
              </a:ext>
            </a:extLst>
          </p:cNvPr>
          <p:cNvGrpSpPr/>
          <p:nvPr/>
        </p:nvGrpSpPr>
        <p:grpSpPr>
          <a:xfrm>
            <a:off x="7558644" y="4648652"/>
            <a:ext cx="1884157" cy="461665"/>
            <a:chOff x="8656467" y="968135"/>
            <a:chExt cx="793268" cy="695371"/>
          </a:xfrm>
        </p:grpSpPr>
        <p:sp>
          <p:nvSpPr>
            <p:cNvPr id="12" name="TextBox 11">
              <a:extLst>
                <a:ext uri="{FF2B5EF4-FFF2-40B4-BE49-F238E27FC236}">
                  <a16:creationId xmlns:a16="http://schemas.microsoft.com/office/drawing/2014/main" id="{28417397-4271-4C3F-18AD-A784C5340B1A}"/>
                </a:ext>
              </a:extLst>
            </p:cNvPr>
            <p:cNvSpPr txBox="1"/>
            <p:nvPr/>
          </p:nvSpPr>
          <p:spPr>
            <a:xfrm>
              <a:off x="8656467" y="968135"/>
              <a:ext cx="700969" cy="69537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68FF">
                      <a:lumMod val="75000"/>
                    </a:srgbClr>
                  </a:solidFill>
                  <a:effectLst/>
                  <a:uLnTx/>
                  <a:uFillTx/>
                  <a:latin typeface="Tenorite"/>
                  <a:ea typeface="+mn-ea"/>
                  <a:cs typeface="+mn-cs"/>
                </a:rPr>
                <a:t>US GDP per Capita: $63.5K</a:t>
              </a:r>
            </a:p>
          </p:txBody>
        </p:sp>
        <p:cxnSp>
          <p:nvCxnSpPr>
            <p:cNvPr id="15" name="Straight Arrow Connector 14">
              <a:extLst>
                <a:ext uri="{FF2B5EF4-FFF2-40B4-BE49-F238E27FC236}">
                  <a16:creationId xmlns:a16="http://schemas.microsoft.com/office/drawing/2014/main" id="{0204F3FA-EC35-5A3D-F26B-9CDB7880A475}"/>
                </a:ext>
              </a:extLst>
            </p:cNvPr>
            <p:cNvCxnSpPr>
              <a:cxnSpLocks/>
            </p:cNvCxnSpPr>
            <p:nvPr/>
          </p:nvCxnSpPr>
          <p:spPr>
            <a:xfrm>
              <a:off x="9265138" y="1315821"/>
              <a:ext cx="184597" cy="169482"/>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7CEAFE41-3FC5-C409-0FB1-358E4FD91C54}"/>
              </a:ext>
            </a:extLst>
          </p:cNvPr>
          <p:cNvGrpSpPr/>
          <p:nvPr/>
        </p:nvGrpSpPr>
        <p:grpSpPr>
          <a:xfrm>
            <a:off x="1162623" y="5108969"/>
            <a:ext cx="1285940" cy="593562"/>
            <a:chOff x="1231509" y="1756233"/>
            <a:chExt cx="1285940" cy="593562"/>
          </a:xfrm>
        </p:grpSpPr>
        <p:sp>
          <p:nvSpPr>
            <p:cNvPr id="26" name="TextBox 25">
              <a:extLst>
                <a:ext uri="{FF2B5EF4-FFF2-40B4-BE49-F238E27FC236}">
                  <a16:creationId xmlns:a16="http://schemas.microsoft.com/office/drawing/2014/main" id="{740793A6-09B1-3599-69FA-D7E652AECB9C}"/>
                </a:ext>
              </a:extLst>
            </p:cNvPr>
            <p:cNvSpPr txBox="1"/>
            <p:nvPr/>
          </p:nvSpPr>
          <p:spPr>
            <a:xfrm>
              <a:off x="1425353" y="1756233"/>
              <a:ext cx="109209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68FF">
                      <a:lumMod val="75000"/>
                    </a:srgbClr>
                  </a:solidFill>
                  <a:effectLst/>
                  <a:uLnTx/>
                  <a:uFillTx/>
                  <a:latin typeface="Tenorite"/>
                  <a:ea typeface="+mn-ea"/>
                  <a:cs typeface="+mn-cs"/>
                </a:rPr>
                <a:t>US GDP per Capita: 5K</a:t>
              </a:r>
            </a:p>
          </p:txBody>
        </p:sp>
        <p:cxnSp>
          <p:nvCxnSpPr>
            <p:cNvPr id="27" name="Straight Arrow Connector 26">
              <a:extLst>
                <a:ext uri="{FF2B5EF4-FFF2-40B4-BE49-F238E27FC236}">
                  <a16:creationId xmlns:a16="http://schemas.microsoft.com/office/drawing/2014/main" id="{CAF2B816-44EF-4072-5CB5-7C34B1661DD3}"/>
                </a:ext>
              </a:extLst>
            </p:cNvPr>
            <p:cNvCxnSpPr>
              <a:cxnSpLocks/>
            </p:cNvCxnSpPr>
            <p:nvPr/>
          </p:nvCxnSpPr>
          <p:spPr>
            <a:xfrm flipH="1">
              <a:off x="1231509" y="2122363"/>
              <a:ext cx="267682" cy="227432"/>
            </a:xfrm>
            <a:prstGeom prst="straightConnector1">
              <a:avLst/>
            </a:prstGeom>
            <a:ln w="1270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09563378"/>
      </p:ext>
    </p:extLst>
  </p:cSld>
  <p:clrMapOvr>
    <a:masterClrMapping/>
  </p:clrMapOvr>
</p:sld>
</file>

<file path=ppt/theme/theme1.xml><?xml version="1.0" encoding="utf-8"?>
<a:theme xmlns:a="http://schemas.openxmlformats.org/drawingml/2006/main" name="Office Theme">
  <a:themeElements>
    <a:clrScheme name="Universal Color Block">
      <a:dk1>
        <a:srgbClr val="000000"/>
      </a:dk1>
      <a:lt1>
        <a:srgbClr val="FFFFFF"/>
      </a:lt1>
      <a:dk2>
        <a:srgbClr val="44546A"/>
      </a:dk2>
      <a:lt2>
        <a:srgbClr val="E7E6E6"/>
      </a:lt2>
      <a:accent1>
        <a:srgbClr val="0068FF"/>
      </a:accent1>
      <a:accent2>
        <a:srgbClr val="DAE5EF"/>
      </a:accent2>
      <a:accent3>
        <a:srgbClr val="637183"/>
      </a:accent3>
      <a:accent4>
        <a:srgbClr val="434E5E"/>
      </a:accent4>
      <a:accent5>
        <a:srgbClr val="5B9BD5"/>
      </a:accent5>
      <a:accent6>
        <a:srgbClr val="70AD47"/>
      </a:accent6>
      <a:hlink>
        <a:srgbClr val="0563C1"/>
      </a:hlink>
      <a:folHlink>
        <a:srgbClr val="954F72"/>
      </a:folHlink>
    </a:clrScheme>
    <a:fontScheme name="Custom 75">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niversal Color Block_Win32_AP_v2" id="{3EA4D81A-EBDE-431D-8B15-A5A6F500D5A4}" vid="{8EBF5489-0BE1-418D-A69C-2193D304C7E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1" ma:contentTypeDescription="Create a new document." ma:contentTypeScope="" ma:versionID="64dfb1555687e0874b4304b796b5b0c7">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6e4c555b5e194d05b7203de9c4567b3"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4D5BAB77-79E1-4739-AA51-10C9079186D6}">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85334180-0405-413B-834A-44FA9E05ADB7}">
  <ds:schemaRefs>
    <ds:schemaRef ds:uri="http://schemas.microsoft.com/sharepoint/v3/contenttype/forms"/>
  </ds:schemaRefs>
</ds:datastoreItem>
</file>

<file path=customXml/itemProps3.xml><?xml version="1.0" encoding="utf-8"?>
<ds:datastoreItem xmlns:ds="http://schemas.openxmlformats.org/officeDocument/2006/customXml" ds:itemID="{4A615295-94F6-4CE2-A1B1-6B7E1DAA5AD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{CE2AC892-0C0D-49F0-911A-9AF88C226358}tf45331398_win32</Template>
  <TotalTime>2073</TotalTime>
  <Words>2435</Words>
  <Application>Microsoft Office PowerPoint</Application>
  <PresentationFormat>Widescreen</PresentationFormat>
  <Paragraphs>543</Paragraphs>
  <Slides>62</Slides>
  <Notes>1</Notes>
  <HiddenSlides>32</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62</vt:i4>
      </vt:variant>
    </vt:vector>
  </HeadingPairs>
  <TitlesOfParts>
    <vt:vector size="67" baseType="lpstr">
      <vt:lpstr>Arial</vt:lpstr>
      <vt:lpstr>Calibri</vt:lpstr>
      <vt:lpstr>Tenorite</vt:lpstr>
      <vt:lpstr>Whitney</vt:lpstr>
      <vt:lpstr>Office Theme</vt:lpstr>
      <vt:lpstr>Energy to GDP per Capita Comparison</vt:lpstr>
      <vt:lpstr>Agenda</vt:lpstr>
      <vt:lpstr>Introduction</vt:lpstr>
      <vt:lpstr>Description / Definitions</vt:lpstr>
      <vt:lpstr>Initial Comparison</vt:lpstr>
      <vt:lpstr>PowerPoint Presentation</vt:lpstr>
      <vt:lpstr>PowerPoint Presentation</vt:lpstr>
      <vt:lpstr>PowerPoint Presentation</vt:lpstr>
      <vt:lpstr>PowerPoint Presentation</vt:lpstr>
      <vt:lpstr>Investigating Change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Technology / Future Growth</vt:lpstr>
      <vt:lpstr>PowerPoint Presentation</vt:lpstr>
      <vt:lpstr>PowerPoint Presentation</vt:lpstr>
      <vt:lpstr>PowerPoint Presentation</vt:lpstr>
      <vt:lpstr>Summary </vt:lpstr>
      <vt:lpstr>Thank you</vt:lpstr>
      <vt:lpstr>Closing Notes</vt:lpstr>
      <vt:lpstr>XXXX</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Title</vt:lpstr>
      <vt:lpstr>Timeline </vt:lpstr>
      <vt:lpstr>Primary goals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Lawrence Haggerty</dc:creator>
  <cp:lastModifiedBy>Lawrence Haggerty</cp:lastModifiedBy>
  <cp:revision>82</cp:revision>
  <dcterms:created xsi:type="dcterms:W3CDTF">2023-06-16T21:56:22Z</dcterms:created>
  <dcterms:modified xsi:type="dcterms:W3CDTF">2023-06-20T01:40:48Z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